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9" r:id="rId3"/>
    <p:sldId id="271" r:id="rId4"/>
    <p:sldId id="270" r:id="rId5"/>
    <p:sldId id="269" r:id="rId6"/>
    <p:sldId id="11962" r:id="rId7"/>
    <p:sldId id="1212" r:id="rId8"/>
    <p:sldId id="1200" r:id="rId9"/>
    <p:sldId id="1202" r:id="rId10"/>
    <p:sldId id="1197" r:id="rId11"/>
    <p:sldId id="1198" r:id="rId12"/>
    <p:sldId id="11963" r:id="rId13"/>
    <p:sldId id="11964" r:id="rId14"/>
    <p:sldId id="11965" r:id="rId15"/>
    <p:sldId id="11966" r:id="rId16"/>
    <p:sldId id="2147472069" r:id="rId17"/>
    <p:sldId id="2147472063" r:id="rId18"/>
    <p:sldId id="281" r:id="rId19"/>
    <p:sldId id="2147472064" r:id="rId20"/>
    <p:sldId id="11967" r:id="rId21"/>
    <p:sldId id="2147472070" r:id="rId22"/>
    <p:sldId id="2147472071" r:id="rId23"/>
    <p:sldId id="2147472067" r:id="rId24"/>
    <p:sldId id="2147472072" r:id="rId25"/>
    <p:sldId id="2147472073" r:id="rId26"/>
    <p:sldId id="2147472074" r:id="rId27"/>
    <p:sldId id="2147472075" r:id="rId28"/>
    <p:sldId id="2038388136" r:id="rId29"/>
    <p:sldId id="405" r:id="rId3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>
      <p:cViewPr varScale="1">
        <p:scale>
          <a:sx n="106" d="100"/>
          <a:sy n="106" d="100"/>
        </p:scale>
        <p:origin x="792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26674-B6BE-3E4A-A0B8-83B44CCB47D1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0E5DB-670F-6644-B502-B57B31EDA7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2390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200" b="1" dirty="0"/>
              <a:t>Tercih edilen tedaviler arasına KRD eklendi.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200" b="1" dirty="0"/>
              <a:t>Faz III ENDURANCE çalışmasının sonuçları, </a:t>
            </a:r>
            <a:r>
              <a:rPr lang="tr-TR" sz="1200" b="1" dirty="0" err="1"/>
              <a:t>VRD'ye</a:t>
            </a:r>
            <a:r>
              <a:rPr lang="tr-TR" sz="1200" b="1" dirty="0"/>
              <a:t> karşı KRD ile benzer PFS gösterdi. Ancak yüksek riskli hastalar dahil edilmedi.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1200" b="1" dirty="0"/>
              <a:t>KRD, VRD ile karşılaştırıldığında daha az </a:t>
            </a:r>
            <a:r>
              <a:rPr lang="tr-TR" sz="1200" b="1" dirty="0" err="1"/>
              <a:t>nöropati</a:t>
            </a:r>
            <a:r>
              <a:rPr lang="tr-TR" sz="1200" b="1" dirty="0"/>
              <a:t> ancak daha fazla </a:t>
            </a:r>
            <a:r>
              <a:rPr lang="tr-TR" sz="1200" b="1" dirty="0" err="1"/>
              <a:t>dispne</a:t>
            </a:r>
            <a:r>
              <a:rPr lang="tr-TR" sz="1200" b="1" dirty="0"/>
              <a:t>, hipertansiyon, kalp yetmezliği ve akut böbrek hasarı ile ilişkiliydi. </a:t>
            </a:r>
          </a:p>
          <a:p>
            <a:r>
              <a:rPr lang="en-US" b="0" i="0" dirty="0">
                <a:solidFill>
                  <a:srgbClr val="31708F"/>
                </a:solidFill>
                <a:effectLst/>
                <a:latin typeface="Nexus Sans"/>
              </a:rPr>
              <a:t>The addition of </a:t>
            </a:r>
            <a:r>
              <a:rPr lang="en-US" b="0" i="0" dirty="0" err="1">
                <a:solidFill>
                  <a:srgbClr val="31708F"/>
                </a:solidFill>
                <a:effectLst/>
                <a:latin typeface="Nexus Sans"/>
              </a:rPr>
              <a:t>isatuximab</a:t>
            </a:r>
            <a:r>
              <a:rPr lang="en-US" b="0" i="0" dirty="0">
                <a:solidFill>
                  <a:srgbClr val="31708F"/>
                </a:solidFill>
                <a:effectLst/>
                <a:latin typeface="Nexus Sans"/>
              </a:rPr>
              <a:t> to </a:t>
            </a:r>
            <a:r>
              <a:rPr lang="en-US" b="0" i="0" dirty="0" err="1">
                <a:solidFill>
                  <a:srgbClr val="31708F"/>
                </a:solidFill>
                <a:effectLst/>
                <a:latin typeface="Nexus Sans"/>
              </a:rPr>
              <a:t>VRd</a:t>
            </a:r>
            <a:r>
              <a:rPr lang="en-US" b="0" i="0" dirty="0">
                <a:solidFill>
                  <a:srgbClr val="31708F"/>
                </a:solidFill>
                <a:effectLst/>
                <a:latin typeface="Nexus Sans"/>
              </a:rPr>
              <a:t> increases the rates of MRD negativity among transplant-eligible patients with newly diagnosed multiple myeloma without adding significant toxicity.</a:t>
            </a:r>
            <a:r>
              <a:rPr lang="tr-TR" b="0" i="0" dirty="0">
                <a:solidFill>
                  <a:srgbClr val="31708F"/>
                </a:solidFill>
                <a:effectLst/>
                <a:latin typeface="Nexus Sans"/>
              </a:rPr>
              <a:t> (50% </a:t>
            </a:r>
            <a:r>
              <a:rPr lang="tr-TR" b="0" i="0" dirty="0" err="1">
                <a:solidFill>
                  <a:srgbClr val="31708F"/>
                </a:solidFill>
                <a:effectLst/>
                <a:latin typeface="Nexus Sans"/>
              </a:rPr>
              <a:t>vs</a:t>
            </a:r>
            <a:r>
              <a:rPr lang="tr-TR" b="0" i="0" dirty="0">
                <a:solidFill>
                  <a:srgbClr val="31708F"/>
                </a:solidFill>
                <a:effectLst/>
                <a:latin typeface="Nexus Sans"/>
              </a:rPr>
              <a:t> 36%).</a:t>
            </a:r>
          </a:p>
          <a:p>
            <a:r>
              <a:rPr lang="tr-TR" b="1" dirty="0"/>
              <a:t>ENDURANCE. </a:t>
            </a:r>
            <a:r>
              <a:rPr lang="tr-TR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Randomize</a:t>
            </a:r>
            <a:r>
              <a:rPr lang="tr-TR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çok merkezli bir faz 3 çalışması (ENDURANCE E1A11), indüksiyon tedavisi olarak VRD veya KRD ile tedavi edilen yeni tanı MM hastaları (n=1053) çalışmıştır.</a:t>
            </a:r>
          </a:p>
          <a:p>
            <a:r>
              <a:rPr lang="tr-TR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Yüksek riskli özelliklere sahip hastalar (t(4;14) olan hastalar hariç) bu çalışmaya dahil edilmedi. </a:t>
            </a:r>
          </a:p>
          <a:p>
            <a:r>
              <a:rPr lang="tr-TR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Medyan 9 aylık takipten sonra, </a:t>
            </a:r>
            <a:r>
              <a:rPr lang="tr-TR" sz="1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medyan PFS </a:t>
            </a:r>
            <a:r>
              <a:rPr lang="tr-TR" sz="12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bortezomib</a:t>
            </a:r>
            <a:r>
              <a:rPr lang="tr-TR" sz="1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rejimi ile 34.4 ay iken </a:t>
            </a:r>
            <a:r>
              <a:rPr lang="tr-TR" sz="12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karfilzomib</a:t>
            </a:r>
            <a:r>
              <a:rPr lang="tr-TR" sz="1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rejimi ile 34.6 ay </a:t>
            </a:r>
            <a:r>
              <a:rPr lang="tr-TR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olmuştur.</a:t>
            </a:r>
          </a:p>
          <a:p>
            <a:r>
              <a:rPr lang="tr-TR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VRD ile tedavi edilen hastaların %65'inde ve KRD ile tedavi edilen hastaların %74'ünde ≥VGPR yanıt görülmüştür (p=0.0015). </a:t>
            </a:r>
          </a:p>
          <a:p>
            <a:r>
              <a:rPr lang="tr-TR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Advers</a:t>
            </a:r>
            <a:r>
              <a:rPr lang="tr-TR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olaylarla ilgili olarak, </a:t>
            </a:r>
            <a:r>
              <a:rPr lang="tr-TR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karfilzomib</a:t>
            </a:r>
            <a:r>
              <a:rPr lang="tr-TR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rejimi daha az </a:t>
            </a:r>
            <a:r>
              <a:rPr lang="tr-TR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periferik</a:t>
            </a:r>
            <a:r>
              <a:rPr lang="tr-TR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nöropati</a:t>
            </a:r>
            <a:r>
              <a:rPr lang="tr-TR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ile ancak daha fazla kardiyak, </a:t>
            </a:r>
            <a:r>
              <a:rPr lang="tr-TR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pulmoner</a:t>
            </a:r>
            <a:r>
              <a:rPr lang="tr-TR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ve </a:t>
            </a:r>
            <a:r>
              <a:rPr lang="tr-TR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renal</a:t>
            </a:r>
            <a:r>
              <a:rPr lang="tr-TR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tr-TR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toksisite</a:t>
            </a:r>
            <a:r>
              <a:rPr lang="tr-TR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ile ilişkilendirilmiştir. </a:t>
            </a:r>
            <a:endParaRPr lang="tr-T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Carfilzomib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or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bortezomib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in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combination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with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lenalidomide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and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dexamethasone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for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patients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with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newly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diagnosed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multiple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myeloma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without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intention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for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immediate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autologous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stem-cell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transplantation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(ENDURANCE): a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multicentre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open-label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phase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3,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randomised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controlled</a:t>
            </a:r>
            <a:r>
              <a:rPr lang="tr-TR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trial</a:t>
            </a:r>
            <a:endParaRPr lang="tr-TR" b="0" i="0" dirty="0">
              <a:solidFill>
                <a:srgbClr val="2E2E2E"/>
              </a:solidFill>
              <a:effectLst/>
              <a:latin typeface="Source Sans Pro" panose="020B0503030403020204" pitchFamily="34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39672-EE12-4FDB-A91F-4D03C91A6FAA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617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• </a:t>
            </a:r>
            <a:r>
              <a:rPr lang="tr-TR" dirty="0" err="1"/>
              <a:t>Primary</a:t>
            </a:r>
            <a:r>
              <a:rPr lang="tr-TR" dirty="0"/>
              <a:t> </a:t>
            </a:r>
            <a:r>
              <a:rPr lang="tr-TR" dirty="0" err="1"/>
              <a:t>therapy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transplant </a:t>
            </a:r>
            <a:r>
              <a:rPr lang="tr-TR" dirty="0" err="1"/>
              <a:t>candidates</a:t>
            </a:r>
            <a:r>
              <a:rPr lang="tr-TR" dirty="0"/>
              <a:t>: </a:t>
            </a:r>
          </a:p>
          <a:p>
            <a:r>
              <a:rPr lang="tr-TR" dirty="0" err="1"/>
              <a:t>Preferred</a:t>
            </a:r>
            <a:r>
              <a:rPr lang="tr-TR" dirty="0"/>
              <a:t> </a:t>
            </a:r>
            <a:r>
              <a:rPr lang="tr-TR" dirty="0" err="1"/>
              <a:t>regimens</a:t>
            </a:r>
            <a:r>
              <a:rPr lang="tr-TR" dirty="0"/>
              <a:t>: </a:t>
            </a:r>
          </a:p>
          <a:p>
            <a:r>
              <a:rPr lang="tr-TR" dirty="0"/>
              <a:t>◊ </a:t>
            </a:r>
            <a:r>
              <a:rPr lang="tr-TR" dirty="0" err="1"/>
              <a:t>Regimen</a:t>
            </a:r>
            <a:r>
              <a:rPr lang="tr-TR" dirty="0"/>
              <a:t> </a:t>
            </a:r>
            <a:r>
              <a:rPr lang="tr-TR" dirty="0" err="1"/>
              <a:t>moved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recommended</a:t>
            </a:r>
            <a:r>
              <a:rPr lang="tr-TR" dirty="0"/>
              <a:t>: </a:t>
            </a:r>
            <a:r>
              <a:rPr lang="tr-TR" dirty="0" err="1"/>
              <a:t>Daratumumab</a:t>
            </a:r>
            <a:r>
              <a:rPr lang="tr-TR" dirty="0"/>
              <a:t>/</a:t>
            </a:r>
            <a:r>
              <a:rPr lang="tr-TR" dirty="0" err="1"/>
              <a:t>lenalidomide</a:t>
            </a:r>
            <a:r>
              <a:rPr lang="tr-TR" dirty="0"/>
              <a:t>/</a:t>
            </a:r>
            <a:r>
              <a:rPr lang="tr-TR" dirty="0" err="1"/>
              <a:t>bortezomib</a:t>
            </a:r>
            <a:r>
              <a:rPr lang="tr-TR" dirty="0"/>
              <a:t>/</a:t>
            </a:r>
            <a:r>
              <a:rPr lang="tr-TR" dirty="0" err="1"/>
              <a:t>dexamethasone</a:t>
            </a:r>
            <a:r>
              <a:rPr lang="tr-TR" dirty="0"/>
              <a:t> (</a:t>
            </a:r>
            <a:r>
              <a:rPr lang="tr-TR" dirty="0" err="1"/>
              <a:t>category</a:t>
            </a:r>
            <a:r>
              <a:rPr lang="tr-TR" dirty="0"/>
              <a:t> 1). </a:t>
            </a:r>
          </a:p>
          <a:p>
            <a:r>
              <a:rPr lang="tr-TR" dirty="0"/>
              <a:t>◊ </a:t>
            </a:r>
            <a:r>
              <a:rPr lang="tr-TR" dirty="0" err="1"/>
              <a:t>Regimens</a:t>
            </a:r>
            <a:r>
              <a:rPr lang="tr-TR" dirty="0"/>
              <a:t> </a:t>
            </a:r>
            <a:r>
              <a:rPr lang="tr-TR" dirty="0" err="1"/>
              <a:t>moved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recommended</a:t>
            </a:r>
            <a:r>
              <a:rPr lang="tr-TR" dirty="0"/>
              <a:t>: – </a:t>
            </a:r>
            <a:r>
              <a:rPr lang="tr-TR" dirty="0" err="1"/>
              <a:t>Bortezomib</a:t>
            </a:r>
            <a:r>
              <a:rPr lang="tr-TR" dirty="0"/>
              <a:t>/</a:t>
            </a:r>
            <a:r>
              <a:rPr lang="tr-TR" dirty="0" err="1"/>
              <a:t>lenalidomide</a:t>
            </a:r>
            <a:r>
              <a:rPr lang="tr-TR" dirty="0"/>
              <a:t>/</a:t>
            </a:r>
            <a:r>
              <a:rPr lang="tr-TR" dirty="0" err="1"/>
              <a:t>dexamethasone</a:t>
            </a:r>
            <a:r>
              <a:rPr lang="tr-TR" dirty="0"/>
              <a:t> (</a:t>
            </a:r>
            <a:r>
              <a:rPr lang="tr-TR" dirty="0" err="1"/>
              <a:t>category</a:t>
            </a:r>
            <a:r>
              <a:rPr lang="tr-TR" dirty="0"/>
              <a:t> 1). – </a:t>
            </a:r>
            <a:r>
              <a:rPr lang="tr-TR" dirty="0" err="1"/>
              <a:t>Carfilzomib</a:t>
            </a:r>
            <a:r>
              <a:rPr lang="tr-TR" dirty="0"/>
              <a:t>/</a:t>
            </a:r>
            <a:r>
              <a:rPr lang="tr-TR" dirty="0" err="1"/>
              <a:t>lenalidomide</a:t>
            </a:r>
            <a:r>
              <a:rPr lang="tr-TR" dirty="0"/>
              <a:t>/</a:t>
            </a:r>
            <a:r>
              <a:rPr lang="tr-TR" dirty="0" err="1"/>
              <a:t>dexamethasone</a:t>
            </a:r>
            <a:r>
              <a:rPr lang="tr-TR" dirty="0"/>
              <a:t>.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recommended</a:t>
            </a:r>
            <a:r>
              <a:rPr lang="tr-TR" dirty="0"/>
              <a:t> </a:t>
            </a:r>
            <a:r>
              <a:rPr lang="tr-TR" dirty="0" err="1"/>
              <a:t>regimens</a:t>
            </a:r>
            <a:r>
              <a:rPr lang="tr-TR" dirty="0"/>
              <a:t>: </a:t>
            </a:r>
          </a:p>
          <a:p>
            <a:r>
              <a:rPr lang="tr-TR" dirty="0"/>
              <a:t>◊ </a:t>
            </a:r>
            <a:r>
              <a:rPr lang="tr-TR" dirty="0" err="1"/>
              <a:t>Regimen</a:t>
            </a:r>
            <a:r>
              <a:rPr lang="tr-TR" dirty="0"/>
              <a:t> </a:t>
            </a:r>
            <a:r>
              <a:rPr lang="tr-TR" dirty="0" err="1"/>
              <a:t>added</a:t>
            </a:r>
            <a:r>
              <a:rPr lang="tr-TR" dirty="0"/>
              <a:t>: </a:t>
            </a:r>
            <a:r>
              <a:rPr lang="tr-TR" dirty="0" err="1"/>
              <a:t>Isatuximab-irfc</a:t>
            </a:r>
            <a:r>
              <a:rPr lang="tr-TR" dirty="0"/>
              <a:t>/</a:t>
            </a:r>
            <a:r>
              <a:rPr lang="tr-TR" dirty="0" err="1"/>
              <a:t>bortezomib</a:t>
            </a:r>
            <a:r>
              <a:rPr lang="tr-TR" dirty="0"/>
              <a:t>/</a:t>
            </a:r>
            <a:r>
              <a:rPr lang="tr-TR" dirty="0" err="1"/>
              <a:t>lenalidomide</a:t>
            </a:r>
            <a:r>
              <a:rPr lang="tr-TR" dirty="0"/>
              <a:t>/</a:t>
            </a:r>
            <a:r>
              <a:rPr lang="tr-TR" dirty="0" err="1"/>
              <a:t>dexamethasone</a:t>
            </a:r>
            <a:r>
              <a:rPr lang="tr-TR" dirty="0"/>
              <a:t>. </a:t>
            </a:r>
            <a:r>
              <a:rPr lang="tr-TR" dirty="0" err="1"/>
              <a:t>Useful</a:t>
            </a:r>
            <a:r>
              <a:rPr lang="tr-TR" dirty="0"/>
              <a:t> in </a:t>
            </a:r>
            <a:r>
              <a:rPr lang="tr-TR" dirty="0" err="1"/>
              <a:t>certain</a:t>
            </a:r>
            <a:r>
              <a:rPr lang="tr-TR" dirty="0"/>
              <a:t> </a:t>
            </a:r>
            <a:r>
              <a:rPr lang="tr-TR" dirty="0" err="1"/>
              <a:t>circumstances</a:t>
            </a:r>
            <a:r>
              <a:rPr lang="tr-TR" dirty="0"/>
              <a:t>: ◊ </a:t>
            </a:r>
            <a:r>
              <a:rPr lang="tr-TR" dirty="0" err="1"/>
              <a:t>Regimen</a:t>
            </a:r>
            <a:r>
              <a:rPr lang="tr-TR" dirty="0"/>
              <a:t> </a:t>
            </a:r>
            <a:r>
              <a:rPr lang="tr-TR" dirty="0" err="1"/>
              <a:t>removed</a:t>
            </a:r>
            <a:r>
              <a:rPr lang="tr-TR" dirty="0"/>
              <a:t>: </a:t>
            </a:r>
            <a:r>
              <a:rPr lang="tr-TR" dirty="0" err="1"/>
              <a:t>Bortezomib</a:t>
            </a:r>
            <a:r>
              <a:rPr lang="tr-TR" dirty="0"/>
              <a:t>/</a:t>
            </a:r>
            <a:r>
              <a:rPr lang="tr-TR" dirty="0" err="1"/>
              <a:t>doxorubicin</a:t>
            </a:r>
            <a:r>
              <a:rPr lang="tr-TR" dirty="0"/>
              <a:t>/</a:t>
            </a:r>
            <a:r>
              <a:rPr lang="tr-TR" dirty="0" err="1"/>
              <a:t>dexamethasone</a:t>
            </a:r>
            <a:r>
              <a:rPr lang="tr-TR" dirty="0"/>
              <a:t>. </a:t>
            </a:r>
          </a:p>
          <a:p>
            <a:r>
              <a:rPr lang="tr-TR" dirty="0"/>
              <a:t>◊ </a:t>
            </a:r>
            <a:r>
              <a:rPr lang="tr-TR" dirty="0" err="1"/>
              <a:t>Regimen</a:t>
            </a:r>
            <a:r>
              <a:rPr lang="tr-TR" dirty="0"/>
              <a:t> </a:t>
            </a:r>
            <a:r>
              <a:rPr lang="tr-TR" dirty="0" err="1"/>
              <a:t>removed</a:t>
            </a:r>
            <a:r>
              <a:rPr lang="tr-TR" dirty="0"/>
              <a:t>: </a:t>
            </a:r>
            <a:r>
              <a:rPr lang="tr-TR" dirty="0" err="1"/>
              <a:t>Daratumumab</a:t>
            </a:r>
            <a:r>
              <a:rPr lang="tr-TR" dirty="0"/>
              <a:t>/</a:t>
            </a:r>
            <a:r>
              <a:rPr lang="tr-TR" dirty="0" err="1"/>
              <a:t>bortezomib</a:t>
            </a:r>
            <a:r>
              <a:rPr lang="tr-TR" dirty="0"/>
              <a:t>/</a:t>
            </a:r>
            <a:r>
              <a:rPr lang="tr-TR" dirty="0" err="1"/>
              <a:t>thalidomide</a:t>
            </a:r>
            <a:r>
              <a:rPr lang="tr-TR" dirty="0"/>
              <a:t>/</a:t>
            </a:r>
            <a:r>
              <a:rPr lang="tr-TR" dirty="0" err="1"/>
              <a:t>dexamethasone</a:t>
            </a:r>
            <a:r>
              <a:rPr lang="tr-TR" dirty="0"/>
              <a:t>. </a:t>
            </a:r>
          </a:p>
          <a:p>
            <a:r>
              <a:rPr lang="tr-TR" dirty="0"/>
              <a:t>◊ </a:t>
            </a:r>
            <a:r>
              <a:rPr lang="tr-TR" dirty="0" err="1"/>
              <a:t>Regimen</a:t>
            </a:r>
            <a:r>
              <a:rPr lang="tr-TR" dirty="0"/>
              <a:t> </a:t>
            </a:r>
            <a:r>
              <a:rPr lang="tr-TR" dirty="0" err="1"/>
              <a:t>added</a:t>
            </a:r>
            <a:r>
              <a:rPr lang="tr-TR" dirty="0"/>
              <a:t>: </a:t>
            </a:r>
            <a:r>
              <a:rPr lang="tr-TR" dirty="0" err="1"/>
              <a:t>Isatuximab-irfc</a:t>
            </a:r>
            <a:r>
              <a:rPr lang="tr-TR" dirty="0"/>
              <a:t>/</a:t>
            </a:r>
            <a:r>
              <a:rPr lang="tr-TR" dirty="0" err="1"/>
              <a:t>carfilzomib</a:t>
            </a:r>
            <a:r>
              <a:rPr lang="tr-TR" dirty="0"/>
              <a:t>/</a:t>
            </a:r>
            <a:r>
              <a:rPr lang="tr-TR" dirty="0" err="1"/>
              <a:t>lenalidomide</a:t>
            </a:r>
            <a:r>
              <a:rPr lang="tr-TR" dirty="0"/>
              <a:t>/</a:t>
            </a:r>
            <a:r>
              <a:rPr lang="tr-TR" dirty="0" err="1"/>
              <a:t>dexamethasone</a:t>
            </a:r>
            <a:r>
              <a:rPr lang="tr-TR" dirty="0"/>
              <a:t>. </a:t>
            </a:r>
          </a:p>
          <a:p>
            <a:r>
              <a:rPr lang="tr-TR" dirty="0"/>
              <a:t>• </a:t>
            </a:r>
            <a:r>
              <a:rPr lang="tr-TR" dirty="0" err="1"/>
              <a:t>Maintenance</a:t>
            </a:r>
            <a:r>
              <a:rPr lang="tr-TR" dirty="0"/>
              <a:t> </a:t>
            </a:r>
            <a:r>
              <a:rPr lang="tr-TR" dirty="0" err="1"/>
              <a:t>therapy</a:t>
            </a:r>
            <a:r>
              <a:rPr lang="tr-TR" dirty="0"/>
              <a:t>: </a:t>
            </a:r>
          </a:p>
          <a:p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recommended</a:t>
            </a:r>
            <a:r>
              <a:rPr lang="tr-TR" dirty="0"/>
              <a:t> </a:t>
            </a:r>
            <a:r>
              <a:rPr lang="tr-TR" dirty="0" err="1"/>
              <a:t>regimens</a:t>
            </a:r>
            <a:r>
              <a:rPr lang="tr-TR" dirty="0"/>
              <a:t>, </a:t>
            </a:r>
            <a:r>
              <a:rPr lang="tr-TR" dirty="0" err="1"/>
              <a:t>moved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useful</a:t>
            </a:r>
            <a:r>
              <a:rPr lang="tr-TR" dirty="0"/>
              <a:t> in </a:t>
            </a:r>
            <a:r>
              <a:rPr lang="tr-TR" dirty="0" err="1"/>
              <a:t>certain</a:t>
            </a:r>
            <a:r>
              <a:rPr lang="tr-TR" dirty="0"/>
              <a:t> </a:t>
            </a:r>
            <a:r>
              <a:rPr lang="tr-TR" dirty="0" err="1"/>
              <a:t>circumstances</a:t>
            </a:r>
            <a:r>
              <a:rPr lang="tr-TR" dirty="0"/>
              <a:t>: </a:t>
            </a:r>
          </a:p>
          <a:p>
            <a:r>
              <a:rPr lang="tr-TR" dirty="0"/>
              <a:t>◊ </a:t>
            </a:r>
            <a:r>
              <a:rPr lang="tr-TR" dirty="0" err="1"/>
              <a:t>Carilzomib</a:t>
            </a:r>
            <a:r>
              <a:rPr lang="tr-TR" dirty="0"/>
              <a:t>/</a:t>
            </a:r>
            <a:r>
              <a:rPr lang="tr-TR" dirty="0" err="1"/>
              <a:t>lenalidomide</a:t>
            </a:r>
            <a:r>
              <a:rPr lang="tr-TR" dirty="0"/>
              <a:t> </a:t>
            </a:r>
          </a:p>
          <a:p>
            <a:r>
              <a:rPr lang="tr-TR" dirty="0"/>
              <a:t>◊ </a:t>
            </a:r>
            <a:r>
              <a:rPr lang="tr-TR" dirty="0" err="1"/>
              <a:t>Daratumumab±lenalidomide</a:t>
            </a:r>
            <a:r>
              <a:rPr lang="tr-TR" dirty="0"/>
              <a:t> </a:t>
            </a:r>
            <a:r>
              <a:rPr lang="tr-TR" dirty="0" err="1"/>
              <a:t>Useful</a:t>
            </a:r>
            <a:r>
              <a:rPr lang="tr-TR" dirty="0"/>
              <a:t> in </a:t>
            </a:r>
            <a:r>
              <a:rPr lang="tr-TR" dirty="0" err="1"/>
              <a:t>certain</a:t>
            </a:r>
            <a:r>
              <a:rPr lang="tr-TR" dirty="0"/>
              <a:t> </a:t>
            </a:r>
            <a:r>
              <a:rPr lang="tr-TR" dirty="0" err="1"/>
              <a:t>circumstances</a:t>
            </a:r>
            <a:r>
              <a:rPr lang="tr-TR" dirty="0"/>
              <a:t>, </a:t>
            </a:r>
            <a:r>
              <a:rPr lang="tr-TR" dirty="0" err="1"/>
              <a:t>regimen</a:t>
            </a:r>
            <a:r>
              <a:rPr lang="tr-TR" dirty="0"/>
              <a:t> </a:t>
            </a:r>
            <a:r>
              <a:rPr lang="tr-TR" dirty="0" err="1"/>
              <a:t>modified</a:t>
            </a:r>
            <a:r>
              <a:rPr lang="tr-TR" dirty="0"/>
              <a:t>: </a:t>
            </a:r>
            <a:r>
              <a:rPr lang="tr-TR" dirty="0" err="1"/>
              <a:t>Bortezomib</a:t>
            </a:r>
            <a:r>
              <a:rPr lang="tr-TR" dirty="0"/>
              <a:t> ± </a:t>
            </a:r>
            <a:r>
              <a:rPr lang="tr-TR" dirty="0" err="1"/>
              <a:t>lenalidomide</a:t>
            </a:r>
            <a:r>
              <a:rPr lang="tr-TR" dirty="0"/>
              <a:t>. </a:t>
            </a:r>
          </a:p>
          <a:p>
            <a:r>
              <a:rPr lang="tr-TR" dirty="0"/>
              <a:t>• </a:t>
            </a:r>
            <a:r>
              <a:rPr lang="tr-TR" dirty="0" err="1"/>
              <a:t>Footnote</a:t>
            </a:r>
            <a:r>
              <a:rPr lang="tr-TR" dirty="0"/>
              <a:t> </a:t>
            </a:r>
            <a:r>
              <a:rPr lang="tr-TR" dirty="0" err="1"/>
              <a:t>removed</a:t>
            </a:r>
            <a:r>
              <a:rPr lang="tr-TR" dirty="0"/>
              <a:t>: </a:t>
            </a:r>
            <a:r>
              <a:rPr lang="tr-TR" dirty="0" err="1"/>
              <a:t>Results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interim</a:t>
            </a:r>
            <a:r>
              <a:rPr lang="tr-TR" dirty="0"/>
              <a:t> </a:t>
            </a:r>
            <a:r>
              <a:rPr lang="tr-TR" dirty="0" err="1"/>
              <a:t>analyses</a:t>
            </a:r>
            <a:r>
              <a:rPr lang="tr-TR" dirty="0"/>
              <a:t> of TOURMALINE MM3 </a:t>
            </a:r>
            <a:r>
              <a:rPr lang="tr-TR" dirty="0" err="1"/>
              <a:t>and</a:t>
            </a:r>
            <a:r>
              <a:rPr lang="tr-TR" dirty="0"/>
              <a:t> MM4 </a:t>
            </a:r>
            <a:r>
              <a:rPr lang="tr-TR" dirty="0" err="1"/>
              <a:t>trials</a:t>
            </a:r>
            <a:r>
              <a:rPr lang="tr-TR" dirty="0"/>
              <a:t> of </a:t>
            </a:r>
            <a:r>
              <a:rPr lang="tr-TR" dirty="0" err="1"/>
              <a:t>ixazomib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maintenance</a:t>
            </a:r>
            <a:r>
              <a:rPr lang="tr-TR" dirty="0"/>
              <a:t> </a:t>
            </a:r>
            <a:r>
              <a:rPr lang="tr-TR" dirty="0" err="1"/>
              <a:t>setting</a:t>
            </a:r>
            <a:r>
              <a:rPr lang="tr-TR" dirty="0"/>
              <a:t> </a:t>
            </a:r>
            <a:r>
              <a:rPr lang="tr-TR" dirty="0" err="1"/>
              <a:t>suggest</a:t>
            </a:r>
            <a:r>
              <a:rPr lang="tr-TR" dirty="0"/>
              <a:t> a </a:t>
            </a:r>
            <a:r>
              <a:rPr lang="tr-TR" dirty="0" err="1"/>
              <a:t>potential</a:t>
            </a:r>
            <a:r>
              <a:rPr lang="tr-TR" dirty="0"/>
              <a:t> </a:t>
            </a:r>
            <a:r>
              <a:rPr lang="tr-TR" dirty="0" err="1"/>
              <a:t>decrease</a:t>
            </a:r>
            <a:r>
              <a:rPr lang="tr-TR" dirty="0"/>
              <a:t> in </a:t>
            </a:r>
            <a:r>
              <a:rPr lang="tr-TR" dirty="0" err="1"/>
              <a:t>overall</a:t>
            </a:r>
            <a:r>
              <a:rPr lang="tr-TR" dirty="0"/>
              <a:t> </a:t>
            </a:r>
            <a:r>
              <a:rPr lang="tr-TR" dirty="0" err="1"/>
              <a:t>survival</a:t>
            </a:r>
            <a:r>
              <a:rPr lang="tr-TR" dirty="0"/>
              <a:t> (OS). (</a:t>
            </a:r>
            <a:r>
              <a:rPr lang="tr-TR" dirty="0" err="1"/>
              <a:t>Also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MYEL-G [2 of 5]) </a:t>
            </a:r>
          </a:p>
          <a:p>
            <a:r>
              <a:rPr lang="tr-TR" dirty="0"/>
              <a:t>• </a:t>
            </a:r>
            <a:r>
              <a:rPr lang="tr-TR" dirty="0" err="1"/>
              <a:t>Footnote</a:t>
            </a:r>
            <a:r>
              <a:rPr lang="tr-TR" dirty="0"/>
              <a:t> </a:t>
            </a:r>
            <a:r>
              <a:rPr lang="tr-TR" dirty="0" err="1"/>
              <a:t>removed</a:t>
            </a:r>
            <a:r>
              <a:rPr lang="tr-TR" dirty="0"/>
              <a:t>: </a:t>
            </a:r>
            <a:r>
              <a:rPr lang="tr-TR" dirty="0" err="1"/>
              <a:t>Ixazomib</a:t>
            </a:r>
            <a:r>
              <a:rPr lang="tr-TR" dirty="0"/>
              <a:t> </a:t>
            </a:r>
            <a:r>
              <a:rPr lang="tr-TR" dirty="0" err="1"/>
              <a:t>may</a:t>
            </a:r>
            <a:r>
              <a:rPr lang="tr-TR" dirty="0"/>
              <a:t> be </a:t>
            </a:r>
            <a:r>
              <a:rPr lang="tr-TR" dirty="0" err="1"/>
              <a:t>substituted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carfilzomib</a:t>
            </a:r>
            <a:r>
              <a:rPr lang="tr-TR" dirty="0"/>
              <a:t> in </a:t>
            </a:r>
            <a:r>
              <a:rPr lang="tr-TR" dirty="0" err="1"/>
              <a:t>select</a:t>
            </a:r>
            <a:r>
              <a:rPr lang="tr-TR" dirty="0"/>
              <a:t> </a:t>
            </a:r>
            <a:r>
              <a:rPr lang="tr-TR" dirty="0" err="1"/>
              <a:t>patients</a:t>
            </a:r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A21CC-2642-4376-A9EA-417EBAA9CD81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207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A21CC-2642-4376-A9EA-417EBAA9CD81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2036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MM çok kadim bir hastalık. En az 5600 yıllık</a:t>
            </a:r>
          </a:p>
          <a:p>
            <a:r>
              <a:rPr lang="en-US" b="1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Multiple myeloma (MM) is the second most common hematologic malignancy worldwide, </a:t>
            </a:r>
            <a:endParaRPr lang="tr-TR" b="1" i="0" dirty="0">
              <a:solidFill>
                <a:srgbClr val="505050"/>
              </a:solidFill>
              <a:effectLst/>
              <a:latin typeface="Source Sans Pro" panose="020B0503030403020204" pitchFamily="34" charset="0"/>
            </a:endParaRPr>
          </a:p>
          <a:p>
            <a:endParaRPr lang="tr-TR" b="0" i="0" dirty="0">
              <a:solidFill>
                <a:srgbClr val="505050"/>
              </a:solidFill>
              <a:effectLst/>
              <a:latin typeface="Source Sans Pro" panose="020B0503030403020204" pitchFamily="34" charset="0"/>
            </a:endParaRPr>
          </a:p>
          <a:p>
            <a:r>
              <a:rPr lang="tr-TR" b="0" i="0" dirty="0" err="1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Iberdomide</a:t>
            </a:r>
            <a:r>
              <a:rPr lang="tr-TR" b="0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 is a </a:t>
            </a:r>
            <a:r>
              <a:rPr lang="tr-TR" b="0" i="0" dirty="0" err="1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novel</a:t>
            </a:r>
            <a:r>
              <a:rPr lang="tr-TR" b="0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cereblon</a:t>
            </a:r>
            <a:r>
              <a:rPr lang="tr-TR" b="0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 E3 </a:t>
            </a:r>
            <a:r>
              <a:rPr lang="tr-TR" b="0" i="0" dirty="0" err="1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ligase</a:t>
            </a:r>
            <a:r>
              <a:rPr lang="tr-TR" b="0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tr-TR" b="0" i="0" dirty="0" err="1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modulator</a:t>
            </a:r>
            <a:r>
              <a:rPr lang="tr-TR" b="0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b="0" i="0" dirty="0">
                <a:solidFill>
                  <a:srgbClr val="1A1A1A"/>
                </a:solidFill>
                <a:effectLst/>
                <a:latin typeface="acumin-pro"/>
              </a:rPr>
              <a:t>was able to overcome drug resistance to lenalidomide and pomalidomide</a:t>
            </a:r>
            <a:r>
              <a:rPr lang="tr-TR" b="0" i="0" dirty="0">
                <a:solidFill>
                  <a:srgbClr val="1A1A1A"/>
                </a:solidFill>
                <a:effectLst/>
                <a:latin typeface="acumin-pro"/>
              </a:rPr>
              <a:t>.</a:t>
            </a:r>
          </a:p>
          <a:p>
            <a:r>
              <a:rPr lang="tr-TR" b="1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iberdomide</a:t>
            </a:r>
            <a:r>
              <a:rPr lang="tr-T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(CC-220), a </a:t>
            </a:r>
            <a:r>
              <a:rPr lang="tr-T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novel</a:t>
            </a:r>
            <a:r>
              <a:rPr lang="tr-T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cereblon</a:t>
            </a:r>
            <a:r>
              <a:rPr lang="tr-T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E3 </a:t>
            </a:r>
            <a:r>
              <a:rPr lang="tr-T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ligase</a:t>
            </a:r>
            <a:r>
              <a:rPr lang="tr-T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modulatory</a:t>
            </a:r>
            <a:r>
              <a:rPr lang="tr-T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compound</a:t>
            </a:r>
            <a:r>
              <a:rPr lang="tr-T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tr-TR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CELMoD</a:t>
            </a:r>
            <a:r>
              <a:rPr lang="tr-T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39672-EE12-4FDB-A91F-4D03C91A6FAA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7949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EAD8384-41C9-E91D-D6C2-D5B290E75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740CB7C-3CE2-6C21-B01B-198C7D4E6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9CF1D18-2D68-462C-619C-C4C52C7F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E144-8252-B547-975B-22F483CA832B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58D3ECF-D903-CFFF-C48B-64025131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6FBA199-905A-B9AE-1528-F825DF6E9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3BB1-D1F2-9B45-9E7C-85EE34F20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139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6F94EB-79C2-4543-4894-732A643A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DFFC741-4F70-FCA5-AF54-91801F3F8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25177EE-37D3-D2C0-86B1-E1404649F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E144-8252-B547-975B-22F483CA832B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4AC18B-714C-2652-0408-C44D19CB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5DDA60D-DF8F-93D2-CBA9-9CAA854DF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3BB1-D1F2-9B45-9E7C-85EE34F20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330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74B9603-443D-060D-A621-3AF9737CB6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19FCE70-4D6D-A69C-7730-2C2ED839B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544D21A-AC07-C5F5-2CBA-5DDFD76D9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E144-8252-B547-975B-22F483CA832B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1B6A0F0-BB0E-F462-9CC6-E5BB02248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CAADBA4-0225-49C0-ED68-501EF8753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3BB1-D1F2-9B45-9E7C-85EE34F20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9451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2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206">
              <a:spcBef>
                <a:spcPts val="97"/>
              </a:spcBef>
            </a:pPr>
            <a:r>
              <a:rPr lang="tr-TR"/>
              <a:t>Version</a:t>
            </a:r>
            <a:r>
              <a:rPr lang="tr-TR" spc="-4"/>
              <a:t> </a:t>
            </a:r>
            <a:r>
              <a:rPr lang="tr-TR"/>
              <a:t>1.2026 © 2025 </a:t>
            </a:r>
            <a:r>
              <a:rPr lang="tr-TR" spc="-9"/>
              <a:t>National</a:t>
            </a:r>
            <a:r>
              <a:rPr lang="tr-TR"/>
              <a:t> </a:t>
            </a:r>
            <a:r>
              <a:rPr lang="tr-TR" spc="-9"/>
              <a:t>Comprehensive</a:t>
            </a:r>
            <a:r>
              <a:rPr lang="tr-TR"/>
              <a:t> Cancer Network</a:t>
            </a:r>
            <a:r>
              <a:rPr lang="tr-TR" baseline="34722"/>
              <a:t>©</a:t>
            </a:r>
            <a:r>
              <a:rPr lang="tr-TR" spc="66" baseline="34722"/>
              <a:t> </a:t>
            </a:r>
            <a:r>
              <a:rPr lang="tr-TR" spc="-9"/>
              <a:t>(NCCN</a:t>
            </a:r>
            <a:r>
              <a:rPr lang="tr-TR" spc="-13" baseline="34722"/>
              <a:t>©</a:t>
            </a:r>
            <a:r>
              <a:rPr lang="tr-TR" spc="-9"/>
              <a:t>),</a:t>
            </a:r>
            <a:r>
              <a:rPr lang="tr-TR"/>
              <a:t> All rights </a:t>
            </a:r>
            <a:r>
              <a:rPr lang="tr-TR" spc="-9"/>
              <a:t>reserved.</a:t>
            </a:r>
            <a:r>
              <a:rPr lang="tr-TR"/>
              <a:t> NCCN </a:t>
            </a:r>
            <a:r>
              <a:rPr lang="tr-TR" spc="-9"/>
              <a:t>Guidelines®</a:t>
            </a:r>
            <a:r>
              <a:rPr lang="tr-TR" spc="-4"/>
              <a:t> </a:t>
            </a:r>
            <a:r>
              <a:rPr lang="tr-TR"/>
              <a:t>and this </a:t>
            </a:r>
            <a:r>
              <a:rPr lang="tr-TR" spc="-9"/>
              <a:t>illustration </a:t>
            </a:r>
            <a:r>
              <a:rPr lang="tr-TR"/>
              <a:t>may not be</a:t>
            </a:r>
            <a:r>
              <a:rPr lang="tr-TR" spc="-9"/>
              <a:t> reproduced</a:t>
            </a:r>
            <a:r>
              <a:rPr lang="tr-TR" spc="-13"/>
              <a:t> </a:t>
            </a:r>
            <a:r>
              <a:rPr lang="tr-TR"/>
              <a:t>in any form</a:t>
            </a:r>
            <a:r>
              <a:rPr lang="tr-TR" spc="4"/>
              <a:t> </a:t>
            </a:r>
            <a:r>
              <a:rPr lang="tr-TR" spc="-9"/>
              <a:t>without</a:t>
            </a:r>
            <a:r>
              <a:rPr lang="tr-TR"/>
              <a:t> the</a:t>
            </a:r>
            <a:r>
              <a:rPr lang="tr-TR" spc="-22"/>
              <a:t> </a:t>
            </a:r>
            <a:r>
              <a:rPr lang="tr-TR"/>
              <a:t>express</a:t>
            </a:r>
            <a:r>
              <a:rPr lang="tr-TR" spc="-4"/>
              <a:t> </a:t>
            </a:r>
            <a:r>
              <a:rPr lang="tr-TR" spc="-9"/>
              <a:t>written</a:t>
            </a:r>
            <a:r>
              <a:rPr lang="tr-TR"/>
              <a:t> </a:t>
            </a:r>
            <a:r>
              <a:rPr lang="tr-TR" spc="-9"/>
              <a:t>permission</a:t>
            </a:r>
            <a:r>
              <a:rPr lang="tr-TR"/>
              <a:t> of</a:t>
            </a:r>
            <a:r>
              <a:rPr lang="tr-TR" spc="-9"/>
              <a:t> NCCN.</a:t>
            </a:r>
            <a:endParaRPr lang="tr-TR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71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20768" marR="4483" indent="-107022">
              <a:lnSpc>
                <a:spcPts val="1059"/>
              </a:lnSpc>
              <a:spcBef>
                <a:spcPts val="119"/>
              </a:spcBef>
            </a:pPr>
            <a:r>
              <a:rPr lang="tr-TR"/>
              <a:t>MYEL-</a:t>
            </a:r>
            <a:r>
              <a:rPr lang="tr-TR" spc="-44"/>
              <a:t>D </a:t>
            </a:r>
            <a:fld id="{81D60167-4931-47E6-BA6A-407CBD079E47}" type="slidenum">
              <a:rPr smtClean="0"/>
              <a:pPr marL="220768" marR="4483" indent="-107022">
                <a:lnSpc>
                  <a:spcPts val="1059"/>
                </a:lnSpc>
                <a:spcBef>
                  <a:spcPts val="119"/>
                </a:spcBef>
              </a:pPr>
              <a:t>‹#›</a:t>
            </a:fld>
            <a:r>
              <a:rPr spc="22"/>
              <a:t> </a:t>
            </a:r>
            <a:r>
              <a:t>OF</a:t>
            </a:r>
            <a:r>
              <a:rPr spc="22"/>
              <a:t> </a:t>
            </a:r>
            <a:r>
              <a:rPr spc="-44"/>
              <a:t>2</a:t>
            </a:r>
            <a:endParaRPr spc="-44" dirty="0"/>
          </a:p>
        </p:txBody>
      </p:sp>
    </p:spTree>
    <p:extLst>
      <p:ext uri="{BB962C8B-B14F-4D97-AF65-F5344CB8AC3E}">
        <p14:creationId xmlns:p14="http://schemas.microsoft.com/office/powerpoint/2010/main" val="86318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B42A80-E958-14F7-4497-3D955565D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ED40A29-5ACF-135B-57B0-CC797359B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A3C0FF-2359-DF44-9896-492BA5F42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E144-8252-B547-975B-22F483CA832B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8363E8B-9836-12AF-DA86-7B92941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D3F3FB6-9328-7EEF-67F8-C2F07131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3BB1-D1F2-9B45-9E7C-85EE34F20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923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ED22B9-D5C2-D4D5-FCEA-3C73FF92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734CF73-1B17-A5B8-0891-00744188C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AE6DC5F-168B-EBB9-6841-4630CE6C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E144-8252-B547-975B-22F483CA832B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7C6A715-BDB9-AE9E-D3D8-94D82E3BC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3EB4D6B-A691-BA70-EFBB-EF57A548C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3BB1-D1F2-9B45-9E7C-85EE34F20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379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C19DB40-3D43-AF5B-A288-6E553349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AE6DE00-0605-9A6D-A33A-91127B252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F14148C-7EF1-A340-C772-1892B3C81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F2CF4F8-08DD-B2B7-018B-8B07A11E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E144-8252-B547-975B-22F483CA832B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CC0FDC1-FE69-A9EF-A8B6-0D62BB715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733C3F-4B7F-85AC-AA8C-E541B355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3BB1-D1F2-9B45-9E7C-85EE34F20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539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1546528-EE55-FEE8-F8AE-EB142503C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301024A-0A2A-E332-EE80-711757AA2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63FFE26-B26F-41C6-8590-37F5999ED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BBF8E630-4191-A0C8-8A2C-AA57AC592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CCD25D4-ABA2-8BFD-AB63-A4BD9F691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D33C44EC-75F2-B302-0F1C-412FAB9B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E144-8252-B547-975B-22F483CA832B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32733F7-BF67-86A6-BAA2-E92CAEB13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792CAFEA-2127-779E-9485-11BBDBD4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3BB1-D1F2-9B45-9E7C-85EE34F20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73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E0D903-9BCB-0EE0-9780-6B6B353B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D02085C-E6D3-EE33-4F66-66E53DF1A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E144-8252-B547-975B-22F483CA832B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951DAE2-E40A-0521-D670-DC0BE4B02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18D04C9-CB6B-E1E8-97ED-E4323638A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3BB1-D1F2-9B45-9E7C-85EE34F20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2994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80BA1E3-CD3B-008D-5290-C6A40399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E144-8252-B547-975B-22F483CA832B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E57C252-A099-D640-95B8-1D8C9C9C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BAE3EFE-1ABB-128F-A9A5-FAD81F6A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3BB1-D1F2-9B45-9E7C-85EE34F20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813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F7883E-C239-DEA4-4F40-4BE1F37C3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5C659AE-F904-1A4B-F23B-08DF42453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5325803-EE6A-B47D-93B8-8C05126D2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E04033B-3DDF-B849-33D4-064F4519D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E144-8252-B547-975B-22F483CA832B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BDEE22F-D4B3-551D-C47F-58451C42C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0116B2C-16B7-9849-1B87-13834922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3BB1-D1F2-9B45-9E7C-85EE34F20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0529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8D6D71-4678-6F5F-39D5-C0B28AE4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3D203B6-21D6-5E19-6FF5-4DB9D037E2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B5051CE-7595-C6D4-0BEA-A6CC76F27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1D40AF-C42A-647D-D75E-04D10E4B4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E144-8252-B547-975B-22F483CA832B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3CD5F95-A2C7-D37B-2346-37B37A118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8CE24A-E99F-87D9-CA7E-1F9B0A07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3BB1-D1F2-9B45-9E7C-85EE34F20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0463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4B144F43-94A8-69D4-E488-68A920BBA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7D194CF-CFB8-1947-5CF9-5ABBE8F45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75EC9E1-0828-ED43-A197-8E54C98C55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F4E144-8252-B547-975B-22F483CA832B}" type="datetimeFigureOut">
              <a:rPr lang="tr-TR" smtClean="0"/>
              <a:t>28.06.2025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C1FBCB3-0E98-2154-EE9D-9A8B52615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60107E5-9DAD-EE14-B742-6788CE9F8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D73BB1-D1F2-9B45-9E7C-85EE34F20BA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254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nccn.org/guidelines/category_1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nccn.org/guidelines/category_1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nccn.org/guidelines/category_1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5F3A68-DDA2-C839-E1F1-45C767EF17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sz="4000" dirty="0"/>
              <a:t>YENİ TANI OTOLOG KÖK HÜCRE NAKLİNE UYGUN MULTİPLE MYELOMDA TEDAVİ YÖNTEMLERİ</a:t>
            </a:r>
            <a:br>
              <a:rPr lang="tr-TR" dirty="0">
                <a:solidFill>
                  <a:srgbClr val="244084"/>
                </a:solidFill>
                <a:effectLst/>
                <a:latin typeface="Helvetica" pitchFamily="2" charset="0"/>
              </a:rPr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050343C-AED6-0E44-D8A4-F54B8B3D1E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lnSpc>
                <a:spcPct val="80000"/>
              </a:lnSpc>
              <a:buFontTx/>
              <a:buNone/>
            </a:pPr>
            <a:r>
              <a:rPr lang="tr-TR" sz="2400" dirty="0" err="1"/>
              <a:t>Dr</a:t>
            </a:r>
            <a:r>
              <a:rPr lang="tr-TR" sz="2400" dirty="0"/>
              <a:t> Abdullah KARAKUŞ</a:t>
            </a:r>
          </a:p>
          <a:p>
            <a:pPr marL="0" indent="0" algn="ctr">
              <a:lnSpc>
                <a:spcPct val="80000"/>
              </a:lnSpc>
              <a:buFontTx/>
              <a:buNone/>
            </a:pPr>
            <a:r>
              <a:rPr lang="tr-TR" sz="2400" dirty="0"/>
              <a:t>Dicle Üniversitesi Hematoloji B.D.</a:t>
            </a:r>
          </a:p>
          <a:p>
            <a:r>
              <a:rPr lang="tr-TR" dirty="0"/>
              <a:t>28 Haziran 2025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3245977-3E68-09C4-7E4C-38BBCE6543E2}"/>
              </a:ext>
            </a:extLst>
          </p:cNvPr>
          <p:cNvSpPr txBox="1"/>
          <p:nvPr/>
        </p:nvSpPr>
        <p:spPr>
          <a:xfrm>
            <a:off x="2791968" y="6028726"/>
            <a:ext cx="7876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000000"/>
                </a:solidFill>
                <a:latin typeface="Arial Black" panose="020B0604020202020204" pitchFamily="34" charset="0"/>
              </a:rPr>
              <a:t>MULTIPL MYELOMDA GÜNCEL GELİŞMELER</a:t>
            </a:r>
            <a:endParaRPr lang="tr-TR" dirty="0">
              <a:solidFill>
                <a:srgbClr val="000000"/>
              </a:solidFill>
              <a:effectLst/>
              <a:latin typeface="Arial Black" panose="020B0604020202020204" pitchFamily="34" charset="0"/>
            </a:endParaRPr>
          </a:p>
        </p:txBody>
      </p:sp>
      <p:pic>
        <p:nvPicPr>
          <p:cNvPr id="6" name="Picture 2" descr="C:\Documents and Settings\altunt\Desktop\untitled.bmp">
            <a:extLst>
              <a:ext uri="{FF2B5EF4-FFF2-40B4-BE49-F238E27FC236}">
                <a16:creationId xmlns:a16="http://schemas.microsoft.com/office/drawing/2014/main" id="{422C962B-4325-BB44-B7D5-D3C23DF5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29" y="291774"/>
            <a:ext cx="1710735" cy="10240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1635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8C6078-B9FC-62D3-82A6-AED0C1C0C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23CF07-AAA9-DC0B-9E00-84313AE45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id="{ED5B074F-78F8-46FB-9282-E45C7A91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481" y="800783"/>
            <a:ext cx="8278891" cy="1323867"/>
          </a:xfrm>
        </p:spPr>
        <p:txBody>
          <a:bodyPr anchor="b">
            <a:normAutofit/>
          </a:bodyPr>
          <a:lstStyle/>
          <a:p>
            <a:br>
              <a:rPr lang="tr-TR" dirty="0"/>
            </a:br>
            <a:r>
              <a:rPr lang="tr-TR" dirty="0"/>
              <a:t>Vaka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9EC46D7-E94C-4F6B-B73C-B18243324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481" y="2495774"/>
            <a:ext cx="8278892" cy="3273426"/>
          </a:xfrm>
        </p:spPr>
        <p:txBody>
          <a:bodyPr>
            <a:normAutofit/>
          </a:bodyPr>
          <a:lstStyle/>
          <a:p>
            <a:r>
              <a:rPr lang="tr-TR" sz="1800"/>
              <a:t>62 yaş erkek hasta </a:t>
            </a:r>
          </a:p>
          <a:p>
            <a:r>
              <a:rPr lang="tr-TR" sz="1800"/>
              <a:t>Medikal geçmiş: romatoid artrit, hipertansiyon ve gut </a:t>
            </a:r>
          </a:p>
          <a:p>
            <a:r>
              <a:rPr lang="tr-TR" sz="1800"/>
              <a:t>2022 </a:t>
            </a:r>
            <a:r>
              <a:rPr lang="tr-TR" sz="1800">
                <a:sym typeface="Wingdings" panose="05000000000000000000" pitchFamily="2" charset="2"/>
              </a:rPr>
              <a:t> smoldering myelom tanısı konuldu</a:t>
            </a:r>
          </a:p>
          <a:p>
            <a:pPr lvl="1"/>
            <a:r>
              <a:rPr lang="tr-TR" sz="1800">
                <a:sym typeface="Wingdings" panose="05000000000000000000" pitchFamily="2" charset="2"/>
              </a:rPr>
              <a:t>Serum M-protein: 2.2 gr, kemik iliği plazma hücresi %15, kreatinin/serum kalsiyum/hemoglobin normal, kemik lezyonu yok </a:t>
            </a:r>
          </a:p>
          <a:p>
            <a:r>
              <a:rPr lang="tr-TR" sz="1800">
                <a:sym typeface="Wingdings" panose="05000000000000000000" pitchFamily="2" charset="2"/>
              </a:rPr>
              <a:t>08.2024’teki kontrolünde serum M-proteinde artış (2.2 gr2.7 gr) tespit edildi, kemik ağrılarına yönelik PET-BT görüntüleme yapıldı .</a:t>
            </a:r>
          </a:p>
          <a:p>
            <a:pPr lvl="1"/>
            <a:r>
              <a:rPr lang="tr-TR" sz="1800"/>
              <a:t>Yaygın litik lezyonlar</a:t>
            </a:r>
          </a:p>
          <a:p>
            <a:endParaRPr lang="tr-TR" sz="1800"/>
          </a:p>
        </p:txBody>
      </p:sp>
    </p:spTree>
    <p:extLst>
      <p:ext uri="{BB962C8B-B14F-4D97-AF65-F5344CB8AC3E}">
        <p14:creationId xmlns:p14="http://schemas.microsoft.com/office/powerpoint/2010/main" val="3481845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092BBF8-C5A5-493E-A7F5-3BEF9FA5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47A9A2-EC06-4EF7-AB04-3CEC66136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1800" dirty="0"/>
              <a:t>12.2024 kemik iliği biyopsisi </a:t>
            </a:r>
            <a:r>
              <a:rPr lang="tr-TR" sz="1800" dirty="0">
                <a:sym typeface="Wingdings" panose="05000000000000000000" pitchFamily="2" charset="2"/>
              </a:rPr>
              <a:t> %25 </a:t>
            </a:r>
            <a:r>
              <a:rPr lang="tr-TR" sz="1800" dirty="0" err="1">
                <a:sym typeface="Wingdings" panose="05000000000000000000" pitchFamily="2" charset="2"/>
              </a:rPr>
              <a:t>klonal</a:t>
            </a:r>
            <a:r>
              <a:rPr lang="tr-TR" sz="1800" dirty="0">
                <a:sym typeface="Wingdings" panose="05000000000000000000" pitchFamily="2" charset="2"/>
              </a:rPr>
              <a:t> plazma hücre </a:t>
            </a:r>
            <a:r>
              <a:rPr lang="tr-TR" sz="1800" dirty="0" err="1">
                <a:sym typeface="Wingdings" panose="05000000000000000000" pitchFamily="2" charset="2"/>
              </a:rPr>
              <a:t>infiltrasyonu</a:t>
            </a:r>
            <a:r>
              <a:rPr lang="tr-TR" sz="1800" dirty="0">
                <a:sym typeface="Wingdings" panose="05000000000000000000" pitchFamily="2" charset="2"/>
              </a:rPr>
              <a:t>; serum </a:t>
            </a:r>
            <a:r>
              <a:rPr lang="tr-TR" sz="1800" dirty="0" err="1">
                <a:sym typeface="Wingdings" panose="05000000000000000000" pitchFamily="2" charset="2"/>
              </a:rPr>
              <a:t>kreatinin</a:t>
            </a:r>
            <a:r>
              <a:rPr lang="tr-TR" sz="1800" dirty="0">
                <a:sym typeface="Wingdings" panose="05000000000000000000" pitchFamily="2" charset="2"/>
              </a:rPr>
              <a:t>/kalsiyum ve hemoglobin normal değerlerde</a:t>
            </a:r>
          </a:p>
          <a:p>
            <a:pPr lvl="1"/>
            <a:r>
              <a:rPr lang="tr-TR" sz="1800" dirty="0">
                <a:sym typeface="Wingdings" panose="05000000000000000000" pitchFamily="2" charset="2"/>
              </a:rPr>
              <a:t>Genetik yüksek riskli bulgu tespit edilmedi</a:t>
            </a:r>
          </a:p>
          <a:p>
            <a:r>
              <a:rPr lang="tr-TR" sz="1800" dirty="0">
                <a:sym typeface="Wingdings" panose="05000000000000000000" pitchFamily="2" charset="2"/>
              </a:rPr>
              <a:t>Tedavi rejimi </a:t>
            </a:r>
          </a:p>
          <a:p>
            <a:pPr lvl="1"/>
            <a:r>
              <a:rPr lang="tr-TR" sz="1800" dirty="0">
                <a:sym typeface="Wingdings" panose="05000000000000000000" pitchFamily="2" charset="2"/>
              </a:rPr>
              <a:t>1.3 mg/m2 </a:t>
            </a:r>
            <a:r>
              <a:rPr lang="tr-TR" sz="1800" dirty="0" err="1">
                <a:sym typeface="Wingdings" panose="05000000000000000000" pitchFamily="2" charset="2"/>
              </a:rPr>
              <a:t>bortezomib</a:t>
            </a:r>
            <a:r>
              <a:rPr lang="tr-TR" sz="1800" dirty="0">
                <a:sym typeface="Wingdings" panose="05000000000000000000" pitchFamily="2" charset="2"/>
              </a:rPr>
              <a:t> 1-8-15-22.gün </a:t>
            </a:r>
            <a:r>
              <a:rPr lang="tr-TR" sz="1800" dirty="0" err="1">
                <a:sym typeface="Wingdings" panose="05000000000000000000" pitchFamily="2" charset="2"/>
              </a:rPr>
              <a:t>subkutan</a:t>
            </a:r>
            <a:endParaRPr lang="tr-TR" sz="1800" dirty="0">
              <a:sym typeface="Wingdings" panose="05000000000000000000" pitchFamily="2" charset="2"/>
            </a:endParaRPr>
          </a:p>
          <a:p>
            <a:pPr lvl="1"/>
            <a:r>
              <a:rPr lang="tr-TR" sz="1800" dirty="0" err="1">
                <a:sym typeface="Wingdings" panose="05000000000000000000" pitchFamily="2" charset="2"/>
              </a:rPr>
              <a:t>Lenalidomid</a:t>
            </a:r>
            <a:r>
              <a:rPr lang="tr-TR" sz="1800" dirty="0">
                <a:sym typeface="Wingdings" panose="05000000000000000000" pitchFamily="2" charset="2"/>
              </a:rPr>
              <a:t> 25 mg 1-21 günler arası oral </a:t>
            </a:r>
          </a:p>
          <a:p>
            <a:pPr lvl="1"/>
            <a:r>
              <a:rPr lang="tr-TR" sz="1800" dirty="0" err="1">
                <a:sym typeface="Wingdings" panose="05000000000000000000" pitchFamily="2" charset="2"/>
              </a:rPr>
              <a:t>Deksametazon</a:t>
            </a:r>
            <a:r>
              <a:rPr lang="tr-TR" sz="1800" dirty="0">
                <a:sym typeface="Wingdings" panose="05000000000000000000" pitchFamily="2" charset="2"/>
              </a:rPr>
              <a:t> 40 mg 1-8-15-22.gün oral </a:t>
            </a:r>
          </a:p>
          <a:p>
            <a:pPr lvl="1"/>
            <a:r>
              <a:rPr lang="tr-TR" sz="1800" dirty="0">
                <a:sym typeface="Wingdings" panose="05000000000000000000" pitchFamily="2" charset="2"/>
              </a:rPr>
              <a:t>ASA 100 mg/gün ile </a:t>
            </a:r>
            <a:r>
              <a:rPr lang="tr-TR" sz="1800" dirty="0" err="1">
                <a:sym typeface="Wingdings" panose="05000000000000000000" pitchFamily="2" charset="2"/>
              </a:rPr>
              <a:t>tromboprofilaksi</a:t>
            </a:r>
            <a:r>
              <a:rPr lang="tr-TR" sz="1800" dirty="0">
                <a:sym typeface="Wingdings" panose="05000000000000000000" pitchFamily="2" charset="2"/>
              </a:rPr>
              <a:t>, </a:t>
            </a:r>
            <a:r>
              <a:rPr lang="tr-TR" sz="1800" dirty="0" err="1">
                <a:sym typeface="Wingdings" panose="05000000000000000000" pitchFamily="2" charset="2"/>
              </a:rPr>
              <a:t>valasiklovir</a:t>
            </a:r>
            <a:r>
              <a:rPr lang="tr-TR" sz="1800" dirty="0">
                <a:sym typeface="Wingdings" panose="05000000000000000000" pitchFamily="2" charset="2"/>
              </a:rPr>
              <a:t> 2x500 mg oral, TMP/SFX DS tablet haftada 3 doz PJP ve VZV </a:t>
            </a:r>
            <a:r>
              <a:rPr lang="tr-TR" sz="1800" dirty="0" err="1">
                <a:sym typeface="Wingdings" panose="05000000000000000000" pitchFamily="2" charset="2"/>
              </a:rPr>
              <a:t>profilaksisi</a:t>
            </a:r>
            <a:r>
              <a:rPr lang="tr-TR" sz="1800" dirty="0">
                <a:sym typeface="Wingdings" panose="05000000000000000000" pitchFamily="2" charset="2"/>
              </a:rPr>
              <a:t> </a:t>
            </a:r>
          </a:p>
          <a:p>
            <a:r>
              <a:rPr lang="tr-TR" sz="1800" dirty="0">
                <a:sym typeface="Wingdings" panose="05000000000000000000" pitchFamily="2" charset="2"/>
              </a:rPr>
              <a:t>4 kür VRD rejimi sonrası parsiyel yanıt elde edildi, tedavi süresince ciddi toksisite görülmedi, 3gr/m2 </a:t>
            </a:r>
            <a:r>
              <a:rPr lang="tr-TR" sz="1800" dirty="0" err="1">
                <a:sym typeface="Wingdings" panose="05000000000000000000" pitchFamily="2" charset="2"/>
              </a:rPr>
              <a:t>siklofosfamid</a:t>
            </a:r>
            <a:r>
              <a:rPr lang="tr-TR" sz="1800" dirty="0">
                <a:sym typeface="Wingdings" panose="05000000000000000000" pitchFamily="2" charset="2"/>
              </a:rPr>
              <a:t>  kök hücre mobilizasyonu yapılıp 4.9 milyon kök hücre toplandı, son değerlendirmesinde asemptomatik olup otolog kök hücre nakli+ </a:t>
            </a:r>
            <a:r>
              <a:rPr lang="tr-TR" sz="1800" dirty="0" err="1">
                <a:sym typeface="Wingdings" panose="05000000000000000000" pitchFamily="2" charset="2"/>
              </a:rPr>
              <a:t>Lenalidomid</a:t>
            </a:r>
            <a:r>
              <a:rPr lang="tr-TR" sz="1800" dirty="0">
                <a:sym typeface="Wingdings" panose="05000000000000000000" pitchFamily="2" charset="2"/>
              </a:rPr>
              <a:t> idame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5195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37E597-4D36-D3CB-6783-CEF7399F5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NAKİL UYGUNLUĞUNUN DEĞERLENDİRİLMESİ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9CBB0B-C000-520B-2986-8F2BCA14F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1. Kronolojik Değil, Biyolojik Yaş Değerlendirilir</a:t>
            </a:r>
          </a:p>
          <a:p>
            <a:r>
              <a:rPr lang="tr-TR" b="1" dirty="0"/>
              <a:t>Genel kılavuzlarda yaş sınırı: ≤65–70 yaş</a:t>
            </a:r>
            <a:endParaRPr lang="tr-TR" dirty="0"/>
          </a:p>
          <a:p>
            <a:pPr lvl="1"/>
            <a:r>
              <a:rPr lang="tr-TR" dirty="0" err="1"/>
              <a:t>ASCT'nin</a:t>
            </a:r>
            <a:r>
              <a:rPr lang="tr-TR" dirty="0"/>
              <a:t> güvenle uygulanabileceği yaş aralığı genellikle 18–70 olarak kabul edilir.</a:t>
            </a:r>
          </a:p>
          <a:p>
            <a:pPr lvl="1"/>
            <a:r>
              <a:rPr lang="tr-TR" dirty="0"/>
              <a:t>Ancak “</a:t>
            </a:r>
            <a:r>
              <a:rPr lang="tr-TR" b="1" dirty="0"/>
              <a:t>fit</a:t>
            </a:r>
            <a:r>
              <a:rPr lang="tr-TR" dirty="0"/>
              <a:t>” bir hasta 75 yaşında da nakil alabilirken, ağır komorbiditeleri olan 60 yaşındaki biri uygun olmayabilir.</a:t>
            </a:r>
          </a:p>
          <a:p>
            <a:pPr lvl="1"/>
            <a:r>
              <a:rPr lang="tr-TR" dirty="0"/>
              <a:t>Yaş bir </a:t>
            </a:r>
            <a:r>
              <a:rPr lang="tr-TR" b="1" dirty="0"/>
              <a:t>tek başına dışlayıcı kriter değildir.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60621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2DA578-147C-203F-2DE5-43A949D04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A0C3160-55EF-DE01-77FC-BBF23E07F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2. Performans Durumu (</a:t>
            </a:r>
            <a:r>
              <a:rPr lang="tr-TR" b="1" dirty="0" err="1"/>
              <a:t>Functional</a:t>
            </a:r>
            <a:r>
              <a:rPr lang="tr-TR" b="1" dirty="0"/>
              <a:t> </a:t>
            </a:r>
            <a:r>
              <a:rPr lang="tr-TR" b="1" dirty="0" err="1"/>
              <a:t>Status</a:t>
            </a:r>
            <a:r>
              <a:rPr lang="tr-TR" b="1" dirty="0"/>
              <a:t>)</a:t>
            </a:r>
          </a:p>
          <a:p>
            <a:r>
              <a:rPr lang="tr-TR" b="1" dirty="0"/>
              <a:t>ECOG </a:t>
            </a:r>
            <a:r>
              <a:rPr lang="tr-TR" b="1" dirty="0" err="1"/>
              <a:t>Performance</a:t>
            </a:r>
            <a:r>
              <a:rPr lang="tr-TR" b="1" dirty="0"/>
              <a:t> </a:t>
            </a:r>
            <a:r>
              <a:rPr lang="tr-TR" b="1" dirty="0" err="1"/>
              <a:t>Status</a:t>
            </a:r>
            <a:r>
              <a:rPr lang="tr-TR" dirty="0"/>
              <a:t> yaygın olarak kullanılır:</a:t>
            </a:r>
          </a:p>
          <a:p>
            <a:pPr lvl="1"/>
            <a:r>
              <a:rPr lang="tr-TR" dirty="0"/>
              <a:t>ECOG 0–2 → ASCT adayı</a:t>
            </a:r>
          </a:p>
          <a:p>
            <a:pPr lvl="1"/>
            <a:r>
              <a:rPr lang="tr-TR" dirty="0"/>
              <a:t>ECOG ≥3 → genellikle uygun değil</a:t>
            </a:r>
          </a:p>
          <a:p>
            <a:r>
              <a:rPr lang="tr-TR" b="1" dirty="0" err="1"/>
              <a:t>Karnofsky</a:t>
            </a:r>
            <a:r>
              <a:rPr lang="tr-TR" b="1" dirty="0"/>
              <a:t> Performans Skalası</a:t>
            </a:r>
            <a:r>
              <a:rPr lang="tr-TR" dirty="0"/>
              <a:t> da kullanılabilir (&gt;70 uygun kabul edilir)</a:t>
            </a:r>
          </a:p>
          <a:p>
            <a:r>
              <a:rPr lang="tr-TR" dirty="0"/>
              <a:t>Geriatrik değerlendirme (</a:t>
            </a:r>
            <a:r>
              <a:rPr lang="tr-TR" dirty="0" err="1"/>
              <a:t>Geriatric</a:t>
            </a:r>
            <a:r>
              <a:rPr lang="tr-TR" dirty="0"/>
              <a:t> </a:t>
            </a:r>
            <a:r>
              <a:rPr lang="tr-TR" dirty="0" err="1"/>
              <a:t>Assessment</a:t>
            </a:r>
            <a:r>
              <a:rPr lang="tr-TR" dirty="0"/>
              <a:t>) bazı merkezlerde uygulanmaktadır.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5566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F18E74-050C-AAFB-F34A-E4BDD8CCDC6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0"/>
            <a:ext cx="11901488" cy="6858000"/>
          </a:xfrm>
        </p:spPr>
        <p:txBody>
          <a:bodyPr>
            <a:normAutofit fontScale="77500" lnSpcReduction="20000"/>
          </a:bodyPr>
          <a:lstStyle/>
          <a:p>
            <a:r>
              <a:rPr lang="tr-TR" b="1" dirty="0"/>
              <a:t>3. Komorbidite Değerlendirmesi</a:t>
            </a:r>
          </a:p>
          <a:p>
            <a:r>
              <a:rPr lang="tr-TR" b="1" dirty="0"/>
              <a:t>a. Kardiyovasküler Sistem:</a:t>
            </a:r>
          </a:p>
          <a:p>
            <a:r>
              <a:rPr lang="tr-TR" dirty="0"/>
              <a:t>EF &lt;%50 olan ciddi kalp yetmezliği</a:t>
            </a:r>
          </a:p>
          <a:p>
            <a:r>
              <a:rPr lang="tr-TR" dirty="0" err="1"/>
              <a:t>Unkontrollü</a:t>
            </a:r>
            <a:r>
              <a:rPr lang="tr-TR" dirty="0"/>
              <a:t> aritmiler</a:t>
            </a:r>
          </a:p>
          <a:p>
            <a:r>
              <a:rPr lang="tr-TR" dirty="0"/>
              <a:t>Son 6 ayda geçirilmiş MI</a:t>
            </a:r>
          </a:p>
          <a:p>
            <a:r>
              <a:rPr lang="tr-TR" dirty="0" err="1"/>
              <a:t>Karfilzomib</a:t>
            </a:r>
            <a:r>
              <a:rPr lang="tr-TR" dirty="0"/>
              <a:t> gibi ajanlar kalp yükünü artırabilir</a:t>
            </a:r>
          </a:p>
          <a:p>
            <a:r>
              <a:rPr lang="tr-TR" b="1" dirty="0"/>
              <a:t>b. </a:t>
            </a:r>
            <a:r>
              <a:rPr lang="tr-TR" b="1" dirty="0" err="1"/>
              <a:t>Pulmoner</a:t>
            </a:r>
            <a:r>
              <a:rPr lang="tr-TR" b="1" dirty="0"/>
              <a:t> Sistem:</a:t>
            </a:r>
          </a:p>
          <a:p>
            <a:r>
              <a:rPr lang="tr-TR" dirty="0"/>
              <a:t>Akciğer kapasitesi &lt;%50 olan ciddi restriktif ya da obstrüktif hastalık</a:t>
            </a:r>
          </a:p>
          <a:p>
            <a:r>
              <a:rPr lang="tr-TR" dirty="0"/>
              <a:t>Oksijen ihtiyacı olan hastalar dikkatle değerlendirilmelidir</a:t>
            </a:r>
          </a:p>
          <a:p>
            <a:r>
              <a:rPr lang="tr-TR" b="1" dirty="0"/>
              <a:t>c. Renal Fonksiyon:</a:t>
            </a:r>
          </a:p>
          <a:p>
            <a:r>
              <a:rPr lang="tr-TR" dirty="0"/>
              <a:t>ASCT için mutlak kontrendikasyon değildir</a:t>
            </a:r>
          </a:p>
          <a:p>
            <a:r>
              <a:rPr lang="tr-TR" dirty="0" err="1"/>
              <a:t>Dializ</a:t>
            </a:r>
            <a:r>
              <a:rPr lang="tr-TR" dirty="0"/>
              <a:t> hastaları da uygun mobilizasyonla nakil alabilir</a:t>
            </a:r>
          </a:p>
          <a:p>
            <a:r>
              <a:rPr lang="tr-TR" dirty="0"/>
              <a:t>Ancak ciddi böbrek fonksiyon bozukluğu, enfeksiyon riskini artırabilir</a:t>
            </a:r>
          </a:p>
          <a:p>
            <a:r>
              <a:rPr lang="tr-TR" b="1" dirty="0"/>
              <a:t>d. Hepatik Fonksiyon:</a:t>
            </a:r>
          </a:p>
          <a:p>
            <a:r>
              <a:rPr lang="tr-TR" dirty="0"/>
              <a:t>ALT/AST &gt; 3x ULN ya da </a:t>
            </a:r>
            <a:r>
              <a:rPr lang="tr-TR" dirty="0" err="1"/>
              <a:t>bilirubin</a:t>
            </a:r>
            <a:r>
              <a:rPr lang="tr-TR" dirty="0"/>
              <a:t> &gt;2 mg/</a:t>
            </a:r>
            <a:r>
              <a:rPr lang="tr-TR" dirty="0" err="1"/>
              <a:t>dL</a:t>
            </a:r>
            <a:r>
              <a:rPr lang="tr-TR" dirty="0"/>
              <a:t> olan hastalarda dikkatli değerlendirme gerekir</a:t>
            </a:r>
          </a:p>
          <a:p>
            <a:r>
              <a:rPr lang="tr-TR" b="1" dirty="0"/>
              <a:t>e. İnfeksiyon Hastalıkları:</a:t>
            </a:r>
          </a:p>
          <a:p>
            <a:r>
              <a:rPr lang="tr-TR" dirty="0"/>
              <a:t>Aktif enfeksiyon varlığında ASCT ertelenir</a:t>
            </a:r>
          </a:p>
          <a:p>
            <a:r>
              <a:rPr lang="tr-TR" dirty="0"/>
              <a:t>HBV, HCV, HIV gibi hastalıklar yönetilebilir, ancak </a:t>
            </a:r>
            <a:r>
              <a:rPr lang="tr-TR" dirty="0" err="1"/>
              <a:t>reaktivasyon</a:t>
            </a:r>
            <a:r>
              <a:rPr lang="tr-TR" dirty="0"/>
              <a:t> riski dikkate alınmalıdır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8117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5240C77E-BC9F-17ED-12FC-2F61281A9D68}"/>
              </a:ext>
            </a:extLst>
          </p:cNvPr>
          <p:cNvSpPr txBox="1"/>
          <p:nvPr/>
        </p:nvSpPr>
        <p:spPr>
          <a:xfrm>
            <a:off x="0" y="902692"/>
            <a:ext cx="120195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4. Nörolojik Durum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Özellikle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</a:rPr>
              <a:t>Bortezomib'e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 bağlı nöropati riski değerlendirilir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İleri nörolojik bozukluklar hastanın kendi bakımını sürdürmesini engelliyorsa nakil uygunluğu tartışmalı hale gelir</a:t>
            </a:r>
          </a:p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5. Psikososyal ve Destekleyici Faktörler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Hastanın: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Uzun süreli hastane süreçlerini tolere edebilmesi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Destekleyici ailesel/sosyal ağı olup olmaması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Tedaviye uyumu ve anlayış kapasitesi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Psikiyatrik hastalıklar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aktif madde bağımlılığı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tedavi uyumsuzluğu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gibi durumlar nakil kararını etkileyebilir</a:t>
            </a:r>
          </a:p>
        </p:txBody>
      </p:sp>
    </p:spTree>
    <p:extLst>
      <p:ext uri="{BB962C8B-B14F-4D97-AF65-F5344CB8AC3E}">
        <p14:creationId xmlns:p14="http://schemas.microsoft.com/office/powerpoint/2010/main" val="412170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C3977D-66DB-2137-5BD7-B4D2803A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C4E01B6-F436-C9D5-EADD-428042BEE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11D550A-BDCB-4FE0-3FFF-15F843353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573" y="0"/>
            <a:ext cx="9927865" cy="6858000"/>
          </a:xfrm>
          <a:prstGeom prst="rect">
            <a:avLst/>
          </a:prstGeom>
        </p:spPr>
      </p:pic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8C5498BC-4931-4D80-97F8-217AF6F5B9CC}"/>
              </a:ext>
            </a:extLst>
          </p:cNvPr>
          <p:cNvSpPr/>
          <p:nvPr/>
        </p:nvSpPr>
        <p:spPr>
          <a:xfrm>
            <a:off x="10657490" y="788649"/>
            <a:ext cx="1534510" cy="902039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089534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4DE43E-E22D-E9AC-E7BF-F044E6FD9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6E701A-773F-5081-A76F-718D5388C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9A5AE20-321B-E70D-DB81-FA9E2FBBD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666" y="0"/>
            <a:ext cx="9839738" cy="6858000"/>
          </a:xfrm>
          <a:prstGeom prst="rect">
            <a:avLst/>
          </a:prstGeom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C34A249-0E1F-01D7-5E62-D5E8E8F2EB28}"/>
              </a:ext>
            </a:extLst>
          </p:cNvPr>
          <p:cNvSpPr/>
          <p:nvPr/>
        </p:nvSpPr>
        <p:spPr>
          <a:xfrm>
            <a:off x="10657490" y="788649"/>
            <a:ext cx="1534510" cy="90203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40099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8472" y="242966"/>
            <a:ext cx="3149974" cy="5000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spcBef>
                <a:spcPts val="88"/>
              </a:spcBef>
            </a:pPr>
            <a:r>
              <a:rPr sz="1588" b="1" dirty="0">
                <a:latin typeface="Arial"/>
                <a:cs typeface="Arial"/>
              </a:rPr>
              <a:t>NCCN</a:t>
            </a:r>
            <a:r>
              <a:rPr sz="1588" b="1" spc="-71" dirty="0">
                <a:latin typeface="Arial"/>
                <a:cs typeface="Arial"/>
              </a:rPr>
              <a:t> </a:t>
            </a:r>
            <a:r>
              <a:rPr sz="1588" b="1" dirty="0">
                <a:latin typeface="Arial"/>
                <a:cs typeface="Arial"/>
              </a:rPr>
              <a:t>Guidelines</a:t>
            </a:r>
            <a:r>
              <a:rPr sz="1588" b="1" spc="-62" dirty="0">
                <a:latin typeface="Arial"/>
                <a:cs typeface="Arial"/>
              </a:rPr>
              <a:t> </a:t>
            </a:r>
            <a:r>
              <a:rPr sz="1588" b="1" dirty="0">
                <a:latin typeface="Arial"/>
                <a:cs typeface="Arial"/>
              </a:rPr>
              <a:t>Version</a:t>
            </a:r>
            <a:r>
              <a:rPr sz="1588" b="1" spc="-62" dirty="0">
                <a:latin typeface="Arial"/>
                <a:cs typeface="Arial"/>
              </a:rPr>
              <a:t> </a:t>
            </a:r>
            <a:r>
              <a:rPr sz="1588" b="1" spc="-9" dirty="0">
                <a:latin typeface="Arial"/>
                <a:cs typeface="Arial"/>
              </a:rPr>
              <a:t>1.2026 </a:t>
            </a:r>
            <a:r>
              <a:rPr sz="1588" b="1" dirty="0">
                <a:latin typeface="Arial"/>
                <a:cs typeface="Arial"/>
              </a:rPr>
              <a:t>Multiple</a:t>
            </a:r>
            <a:r>
              <a:rPr sz="1588" b="1" spc="-93" dirty="0">
                <a:latin typeface="Arial"/>
                <a:cs typeface="Arial"/>
              </a:rPr>
              <a:t> </a:t>
            </a:r>
            <a:r>
              <a:rPr sz="1588" b="1" spc="-9" dirty="0">
                <a:latin typeface="Arial"/>
                <a:cs typeface="Arial"/>
              </a:rPr>
              <a:t>Myeloma</a:t>
            </a:r>
            <a:endParaRPr sz="1588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22301" y="6258485"/>
            <a:ext cx="3184151" cy="182656"/>
          </a:xfrm>
          <a:custGeom>
            <a:avLst/>
            <a:gdLst/>
            <a:ahLst/>
            <a:cxnLst/>
            <a:rect l="l" t="t" r="r" b="b"/>
            <a:pathLst>
              <a:path w="3608704" h="207009">
                <a:moveTo>
                  <a:pt x="0" y="206756"/>
                </a:moveTo>
                <a:lnTo>
                  <a:pt x="3608273" y="206756"/>
                </a:lnTo>
                <a:lnTo>
                  <a:pt x="3608273" y="0"/>
                </a:lnTo>
                <a:lnTo>
                  <a:pt x="0" y="0"/>
                </a:lnTo>
                <a:lnTo>
                  <a:pt x="0" y="20675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8949947" y="265960"/>
            <a:ext cx="1331259" cy="4595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0288" marR="4483" indent="-349642" algn="r">
              <a:spcBef>
                <a:spcPts val="88"/>
              </a:spcBef>
            </a:pPr>
            <a:r>
              <a:rPr sz="971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NCCN</a:t>
            </a:r>
            <a:r>
              <a:rPr sz="971" u="sng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Guidelines</a:t>
            </a:r>
            <a:r>
              <a:rPr sz="971" u="sng" spc="-4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Index</a:t>
            </a:r>
            <a:r>
              <a:rPr sz="971" spc="-9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971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Table </a:t>
            </a:r>
            <a:r>
              <a:rPr sz="971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971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Contents</a:t>
            </a:r>
            <a:endParaRPr sz="971">
              <a:latin typeface="Arial"/>
              <a:cs typeface="Arial"/>
            </a:endParaRPr>
          </a:p>
          <a:p>
            <a:pPr marR="4483" algn="r"/>
            <a:r>
              <a:rPr sz="97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Discussion</a:t>
            </a:r>
            <a:endParaRPr sz="971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22302" y="892997"/>
            <a:ext cx="8347822" cy="0"/>
          </a:xfrm>
          <a:custGeom>
            <a:avLst/>
            <a:gdLst/>
            <a:ahLst/>
            <a:cxnLst/>
            <a:rect l="l" t="t" r="r" b="b"/>
            <a:pathLst>
              <a:path w="9460865">
                <a:moveTo>
                  <a:pt x="0" y="0"/>
                </a:moveTo>
                <a:lnTo>
                  <a:pt x="9460382" y="0"/>
                </a:lnTo>
              </a:path>
            </a:pathLst>
          </a:custGeom>
          <a:ln w="25400">
            <a:solidFill>
              <a:srgbClr val="0065A4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2770" y="233967"/>
            <a:ext cx="1059352" cy="54403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925529" y="219522"/>
            <a:ext cx="570379" cy="568138"/>
            <a:chOff x="302666" y="248792"/>
            <a:chExt cx="646430" cy="6438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66" y="248792"/>
              <a:ext cx="645833" cy="6436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2097" y="611898"/>
              <a:ext cx="508634" cy="115570"/>
            </a:xfrm>
            <a:custGeom>
              <a:avLst/>
              <a:gdLst/>
              <a:ahLst/>
              <a:cxnLst/>
              <a:rect l="l" t="t" r="r" b="b"/>
              <a:pathLst>
                <a:path w="508634" h="115570">
                  <a:moveTo>
                    <a:pt x="124764" y="6667"/>
                  </a:moveTo>
                  <a:lnTo>
                    <a:pt x="124421" y="3175"/>
                  </a:lnTo>
                  <a:lnTo>
                    <a:pt x="123405" y="2171"/>
                  </a:lnTo>
                  <a:lnTo>
                    <a:pt x="116789" y="2501"/>
                  </a:lnTo>
                  <a:lnTo>
                    <a:pt x="97459" y="2667"/>
                  </a:lnTo>
                  <a:lnTo>
                    <a:pt x="81711" y="2171"/>
                  </a:lnTo>
                  <a:lnTo>
                    <a:pt x="80683" y="3175"/>
                  </a:lnTo>
                  <a:lnTo>
                    <a:pt x="80352" y="6667"/>
                  </a:lnTo>
                  <a:lnTo>
                    <a:pt x="81711" y="8013"/>
                  </a:lnTo>
                  <a:lnTo>
                    <a:pt x="90855" y="9347"/>
                  </a:lnTo>
                  <a:lnTo>
                    <a:pt x="94589" y="10515"/>
                  </a:lnTo>
                  <a:lnTo>
                    <a:pt x="98653" y="73418"/>
                  </a:lnTo>
                  <a:lnTo>
                    <a:pt x="97980" y="75082"/>
                  </a:lnTo>
                  <a:lnTo>
                    <a:pt x="56896" y="27800"/>
                  </a:lnTo>
                  <a:lnTo>
                    <a:pt x="39497" y="2171"/>
                  </a:lnTo>
                  <a:lnTo>
                    <a:pt x="35941" y="2501"/>
                  </a:lnTo>
                  <a:lnTo>
                    <a:pt x="18300" y="2667"/>
                  </a:lnTo>
                  <a:lnTo>
                    <a:pt x="1866" y="2171"/>
                  </a:lnTo>
                  <a:lnTo>
                    <a:pt x="177" y="2667"/>
                  </a:lnTo>
                  <a:lnTo>
                    <a:pt x="0" y="6667"/>
                  </a:lnTo>
                  <a:lnTo>
                    <a:pt x="1193" y="8013"/>
                  </a:lnTo>
                  <a:lnTo>
                    <a:pt x="11861" y="9512"/>
                  </a:lnTo>
                  <a:lnTo>
                    <a:pt x="14236" y="11506"/>
                  </a:lnTo>
                  <a:lnTo>
                    <a:pt x="16611" y="16687"/>
                  </a:lnTo>
                  <a:lnTo>
                    <a:pt x="16776" y="19354"/>
                  </a:lnTo>
                  <a:lnTo>
                    <a:pt x="16675" y="80759"/>
                  </a:lnTo>
                  <a:lnTo>
                    <a:pt x="2197" y="107454"/>
                  </a:lnTo>
                  <a:lnTo>
                    <a:pt x="850" y="108788"/>
                  </a:lnTo>
                  <a:lnTo>
                    <a:pt x="1193" y="112293"/>
                  </a:lnTo>
                  <a:lnTo>
                    <a:pt x="2197" y="113296"/>
                  </a:lnTo>
                  <a:lnTo>
                    <a:pt x="8648" y="112966"/>
                  </a:lnTo>
                  <a:lnTo>
                    <a:pt x="27965" y="112788"/>
                  </a:lnTo>
                  <a:lnTo>
                    <a:pt x="43903" y="113296"/>
                  </a:lnTo>
                  <a:lnTo>
                    <a:pt x="44919" y="112293"/>
                  </a:lnTo>
                  <a:lnTo>
                    <a:pt x="45262" y="108788"/>
                  </a:lnTo>
                  <a:lnTo>
                    <a:pt x="43903" y="107454"/>
                  </a:lnTo>
                  <a:lnTo>
                    <a:pt x="34747" y="106121"/>
                  </a:lnTo>
                  <a:lnTo>
                    <a:pt x="30848" y="104952"/>
                  </a:lnTo>
                  <a:lnTo>
                    <a:pt x="26784" y="29527"/>
                  </a:lnTo>
                  <a:lnTo>
                    <a:pt x="27635" y="27863"/>
                  </a:lnTo>
                  <a:lnTo>
                    <a:pt x="30429" y="30594"/>
                  </a:lnTo>
                  <a:lnTo>
                    <a:pt x="34328" y="35039"/>
                  </a:lnTo>
                  <a:lnTo>
                    <a:pt x="93230" y="106616"/>
                  </a:lnTo>
                  <a:lnTo>
                    <a:pt x="98831" y="115138"/>
                  </a:lnTo>
                  <a:lnTo>
                    <a:pt x="103060" y="115138"/>
                  </a:lnTo>
                  <a:lnTo>
                    <a:pt x="107810" y="113296"/>
                  </a:lnTo>
                  <a:lnTo>
                    <a:pt x="109004" y="111290"/>
                  </a:lnTo>
                  <a:lnTo>
                    <a:pt x="108800" y="106299"/>
                  </a:lnTo>
                  <a:lnTo>
                    <a:pt x="108661" y="84429"/>
                  </a:lnTo>
                  <a:lnTo>
                    <a:pt x="108800" y="34721"/>
                  </a:lnTo>
                  <a:lnTo>
                    <a:pt x="123405" y="8013"/>
                  </a:lnTo>
                  <a:lnTo>
                    <a:pt x="124764" y="6667"/>
                  </a:lnTo>
                  <a:close/>
                </a:path>
                <a:path w="508634" h="115570">
                  <a:moveTo>
                    <a:pt x="248196" y="83096"/>
                  </a:moveTo>
                  <a:lnTo>
                    <a:pt x="247192" y="81089"/>
                  </a:lnTo>
                  <a:lnTo>
                    <a:pt x="243116" y="80594"/>
                  </a:lnTo>
                  <a:lnTo>
                    <a:pt x="241757" y="81927"/>
                  </a:lnTo>
                  <a:lnTo>
                    <a:pt x="237312" y="90766"/>
                  </a:lnTo>
                  <a:lnTo>
                    <a:pt x="230441" y="99123"/>
                  </a:lnTo>
                  <a:lnTo>
                    <a:pt x="220586" y="105359"/>
                  </a:lnTo>
                  <a:lnTo>
                    <a:pt x="207187" y="107797"/>
                  </a:lnTo>
                  <a:lnTo>
                    <a:pt x="192379" y="104495"/>
                  </a:lnTo>
                  <a:lnTo>
                    <a:pt x="179641" y="94729"/>
                  </a:lnTo>
                  <a:lnTo>
                    <a:pt x="170713" y="78727"/>
                  </a:lnTo>
                  <a:lnTo>
                    <a:pt x="167347" y="56730"/>
                  </a:lnTo>
                  <a:lnTo>
                    <a:pt x="170789" y="35064"/>
                  </a:lnTo>
                  <a:lnTo>
                    <a:pt x="179781" y="19748"/>
                  </a:lnTo>
                  <a:lnTo>
                    <a:pt x="192303" y="10668"/>
                  </a:lnTo>
                  <a:lnTo>
                    <a:pt x="206336" y="7670"/>
                  </a:lnTo>
                  <a:lnTo>
                    <a:pt x="217601" y="9220"/>
                  </a:lnTo>
                  <a:lnTo>
                    <a:pt x="226720" y="13792"/>
                  </a:lnTo>
                  <a:lnTo>
                    <a:pt x="233603" y="21259"/>
                  </a:lnTo>
                  <a:lnTo>
                    <a:pt x="238201" y="31534"/>
                  </a:lnTo>
                  <a:lnTo>
                    <a:pt x="239395" y="33045"/>
                  </a:lnTo>
                  <a:lnTo>
                    <a:pt x="243967" y="32372"/>
                  </a:lnTo>
                  <a:lnTo>
                    <a:pt x="244640" y="30365"/>
                  </a:lnTo>
                  <a:lnTo>
                    <a:pt x="243674" y="22644"/>
                  </a:lnTo>
                  <a:lnTo>
                    <a:pt x="243052" y="14859"/>
                  </a:lnTo>
                  <a:lnTo>
                    <a:pt x="242608" y="4343"/>
                  </a:lnTo>
                  <a:lnTo>
                    <a:pt x="229730" y="2044"/>
                  </a:lnTo>
                  <a:lnTo>
                    <a:pt x="219722" y="635"/>
                  </a:lnTo>
                  <a:lnTo>
                    <a:pt x="207695" y="0"/>
                  </a:lnTo>
                  <a:lnTo>
                    <a:pt x="194614" y="939"/>
                  </a:lnTo>
                  <a:lnTo>
                    <a:pt x="152590" y="22910"/>
                  </a:lnTo>
                  <a:lnTo>
                    <a:pt x="140220" y="59067"/>
                  </a:lnTo>
                  <a:lnTo>
                    <a:pt x="141871" y="73342"/>
                  </a:lnTo>
                  <a:lnTo>
                    <a:pt x="171615" y="108508"/>
                  </a:lnTo>
                  <a:lnTo>
                    <a:pt x="207352" y="115468"/>
                  </a:lnTo>
                  <a:lnTo>
                    <a:pt x="217017" y="114858"/>
                  </a:lnTo>
                  <a:lnTo>
                    <a:pt x="247027" y="91859"/>
                  </a:lnTo>
                  <a:lnTo>
                    <a:pt x="248196" y="83096"/>
                  </a:lnTo>
                  <a:close/>
                </a:path>
                <a:path w="508634" h="115570">
                  <a:moveTo>
                    <a:pt x="371449" y="83096"/>
                  </a:moveTo>
                  <a:lnTo>
                    <a:pt x="370433" y="81089"/>
                  </a:lnTo>
                  <a:lnTo>
                    <a:pt x="366369" y="80594"/>
                  </a:lnTo>
                  <a:lnTo>
                    <a:pt x="365010" y="81927"/>
                  </a:lnTo>
                  <a:lnTo>
                    <a:pt x="360565" y="90766"/>
                  </a:lnTo>
                  <a:lnTo>
                    <a:pt x="353707" y="99123"/>
                  </a:lnTo>
                  <a:lnTo>
                    <a:pt x="343852" y="105359"/>
                  </a:lnTo>
                  <a:lnTo>
                    <a:pt x="330441" y="107797"/>
                  </a:lnTo>
                  <a:lnTo>
                    <a:pt x="315633" y="104495"/>
                  </a:lnTo>
                  <a:lnTo>
                    <a:pt x="302895" y="94729"/>
                  </a:lnTo>
                  <a:lnTo>
                    <a:pt x="293966" y="78727"/>
                  </a:lnTo>
                  <a:lnTo>
                    <a:pt x="290601" y="56730"/>
                  </a:lnTo>
                  <a:lnTo>
                    <a:pt x="294055" y="35064"/>
                  </a:lnTo>
                  <a:lnTo>
                    <a:pt x="303047" y="19748"/>
                  </a:lnTo>
                  <a:lnTo>
                    <a:pt x="315556" y="10668"/>
                  </a:lnTo>
                  <a:lnTo>
                    <a:pt x="329590" y="7670"/>
                  </a:lnTo>
                  <a:lnTo>
                    <a:pt x="340868" y="9220"/>
                  </a:lnTo>
                  <a:lnTo>
                    <a:pt x="349973" y="13792"/>
                  </a:lnTo>
                  <a:lnTo>
                    <a:pt x="356857" y="21259"/>
                  </a:lnTo>
                  <a:lnTo>
                    <a:pt x="361454" y="31534"/>
                  </a:lnTo>
                  <a:lnTo>
                    <a:pt x="362648" y="33045"/>
                  </a:lnTo>
                  <a:lnTo>
                    <a:pt x="367220" y="32372"/>
                  </a:lnTo>
                  <a:lnTo>
                    <a:pt x="367893" y="30365"/>
                  </a:lnTo>
                  <a:lnTo>
                    <a:pt x="366941" y="22644"/>
                  </a:lnTo>
                  <a:lnTo>
                    <a:pt x="366306" y="14859"/>
                  </a:lnTo>
                  <a:lnTo>
                    <a:pt x="365861" y="4343"/>
                  </a:lnTo>
                  <a:lnTo>
                    <a:pt x="352983" y="2044"/>
                  </a:lnTo>
                  <a:lnTo>
                    <a:pt x="342988" y="635"/>
                  </a:lnTo>
                  <a:lnTo>
                    <a:pt x="330949" y="0"/>
                  </a:lnTo>
                  <a:lnTo>
                    <a:pt x="317868" y="939"/>
                  </a:lnTo>
                  <a:lnTo>
                    <a:pt x="275844" y="22910"/>
                  </a:lnTo>
                  <a:lnTo>
                    <a:pt x="263474" y="59067"/>
                  </a:lnTo>
                  <a:lnTo>
                    <a:pt x="265125" y="73342"/>
                  </a:lnTo>
                  <a:lnTo>
                    <a:pt x="294868" y="108508"/>
                  </a:lnTo>
                  <a:lnTo>
                    <a:pt x="330606" y="115468"/>
                  </a:lnTo>
                  <a:lnTo>
                    <a:pt x="340283" y="114858"/>
                  </a:lnTo>
                  <a:lnTo>
                    <a:pt x="370281" y="91859"/>
                  </a:lnTo>
                  <a:lnTo>
                    <a:pt x="371449" y="83096"/>
                  </a:lnTo>
                  <a:close/>
                </a:path>
                <a:path w="508634" h="115570">
                  <a:moveTo>
                    <a:pt x="508622" y="6667"/>
                  </a:moveTo>
                  <a:lnTo>
                    <a:pt x="508279" y="3175"/>
                  </a:lnTo>
                  <a:lnTo>
                    <a:pt x="507263" y="2171"/>
                  </a:lnTo>
                  <a:lnTo>
                    <a:pt x="500646" y="2501"/>
                  </a:lnTo>
                  <a:lnTo>
                    <a:pt x="481330" y="2667"/>
                  </a:lnTo>
                  <a:lnTo>
                    <a:pt x="465569" y="2171"/>
                  </a:lnTo>
                  <a:lnTo>
                    <a:pt x="464540" y="3175"/>
                  </a:lnTo>
                  <a:lnTo>
                    <a:pt x="464210" y="6667"/>
                  </a:lnTo>
                  <a:lnTo>
                    <a:pt x="465569" y="8013"/>
                  </a:lnTo>
                  <a:lnTo>
                    <a:pt x="474713" y="9347"/>
                  </a:lnTo>
                  <a:lnTo>
                    <a:pt x="478447" y="10515"/>
                  </a:lnTo>
                  <a:lnTo>
                    <a:pt x="482511" y="73418"/>
                  </a:lnTo>
                  <a:lnTo>
                    <a:pt x="481838" y="75082"/>
                  </a:lnTo>
                  <a:lnTo>
                    <a:pt x="440766" y="27800"/>
                  </a:lnTo>
                  <a:lnTo>
                    <a:pt x="423354" y="2171"/>
                  </a:lnTo>
                  <a:lnTo>
                    <a:pt x="419798" y="2501"/>
                  </a:lnTo>
                  <a:lnTo>
                    <a:pt x="402158" y="2667"/>
                  </a:lnTo>
                  <a:lnTo>
                    <a:pt x="385724" y="2171"/>
                  </a:lnTo>
                  <a:lnTo>
                    <a:pt x="384035" y="2667"/>
                  </a:lnTo>
                  <a:lnTo>
                    <a:pt x="383857" y="6667"/>
                  </a:lnTo>
                  <a:lnTo>
                    <a:pt x="385051" y="8013"/>
                  </a:lnTo>
                  <a:lnTo>
                    <a:pt x="395719" y="9512"/>
                  </a:lnTo>
                  <a:lnTo>
                    <a:pt x="398094" y="11506"/>
                  </a:lnTo>
                  <a:lnTo>
                    <a:pt x="400469" y="16687"/>
                  </a:lnTo>
                  <a:lnTo>
                    <a:pt x="400634" y="19354"/>
                  </a:lnTo>
                  <a:lnTo>
                    <a:pt x="400532" y="80759"/>
                  </a:lnTo>
                  <a:lnTo>
                    <a:pt x="386054" y="107454"/>
                  </a:lnTo>
                  <a:lnTo>
                    <a:pt x="384708" y="108788"/>
                  </a:lnTo>
                  <a:lnTo>
                    <a:pt x="385051" y="112293"/>
                  </a:lnTo>
                  <a:lnTo>
                    <a:pt x="386054" y="113296"/>
                  </a:lnTo>
                  <a:lnTo>
                    <a:pt x="392506" y="112966"/>
                  </a:lnTo>
                  <a:lnTo>
                    <a:pt x="411822" y="112788"/>
                  </a:lnTo>
                  <a:lnTo>
                    <a:pt x="427761" y="113296"/>
                  </a:lnTo>
                  <a:lnTo>
                    <a:pt x="428777" y="112293"/>
                  </a:lnTo>
                  <a:lnTo>
                    <a:pt x="429120" y="108788"/>
                  </a:lnTo>
                  <a:lnTo>
                    <a:pt x="427761" y="107454"/>
                  </a:lnTo>
                  <a:lnTo>
                    <a:pt x="418604" y="106121"/>
                  </a:lnTo>
                  <a:lnTo>
                    <a:pt x="414718" y="104952"/>
                  </a:lnTo>
                  <a:lnTo>
                    <a:pt x="410641" y="29527"/>
                  </a:lnTo>
                  <a:lnTo>
                    <a:pt x="411492" y="27863"/>
                  </a:lnTo>
                  <a:lnTo>
                    <a:pt x="414286" y="30594"/>
                  </a:lnTo>
                  <a:lnTo>
                    <a:pt x="418185" y="35039"/>
                  </a:lnTo>
                  <a:lnTo>
                    <a:pt x="477088" y="106616"/>
                  </a:lnTo>
                  <a:lnTo>
                    <a:pt x="482688" y="115138"/>
                  </a:lnTo>
                  <a:lnTo>
                    <a:pt x="486930" y="115138"/>
                  </a:lnTo>
                  <a:lnTo>
                    <a:pt x="491667" y="113296"/>
                  </a:lnTo>
                  <a:lnTo>
                    <a:pt x="492861" y="111290"/>
                  </a:lnTo>
                  <a:lnTo>
                    <a:pt x="492671" y="106299"/>
                  </a:lnTo>
                  <a:lnTo>
                    <a:pt x="492518" y="84429"/>
                  </a:lnTo>
                  <a:lnTo>
                    <a:pt x="492658" y="34721"/>
                  </a:lnTo>
                  <a:lnTo>
                    <a:pt x="507263" y="8013"/>
                  </a:lnTo>
                  <a:lnTo>
                    <a:pt x="508622" y="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941756" y="1009179"/>
          <a:ext cx="4791075" cy="23613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4812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PRIMARY</a:t>
                      </a:r>
                      <a:r>
                        <a:rPr sz="1000" b="1" spc="1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THERAPY</a:t>
                      </a:r>
                      <a:r>
                        <a:rPr sz="1000" b="1" spc="1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b="1" spc="1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HCT</a:t>
                      </a:r>
                      <a:r>
                        <a:rPr sz="1000" b="1" spc="1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CANDIDATES</a:t>
                      </a:r>
                      <a:r>
                        <a:rPr sz="1200" b="1" baseline="24691" dirty="0">
                          <a:latin typeface="Arial"/>
                          <a:cs typeface="Arial"/>
                        </a:rPr>
                        <a:t>a-</a:t>
                      </a:r>
                      <a:r>
                        <a:rPr sz="1200" b="1" spc="-75" baseline="24691" dirty="0">
                          <a:latin typeface="Arial"/>
                          <a:cs typeface="Arial"/>
                        </a:rPr>
                        <a:t>d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</a:txBody>
                  <a:tcPr marL="0" marR="0" marT="8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0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48260">
                        <a:lnSpc>
                          <a:spcPts val="1235"/>
                        </a:lnSpc>
                        <a:spcBef>
                          <a:spcPts val="80"/>
                        </a:spcBef>
                      </a:pP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Preferred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175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Daratumumab/Lenalidomide/Bortezomib/Dexamethasone</a:t>
                      </a:r>
                      <a:r>
                        <a:rPr sz="10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(category</a:t>
                      </a:r>
                      <a:r>
                        <a:rPr sz="1000" spc="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1)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260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Isatuximab-irfc/Bortezomib/Lenalidomide/Dexamethasone</a:t>
                      </a:r>
                      <a:r>
                        <a:rPr sz="1000" spc="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(category</a:t>
                      </a:r>
                      <a:r>
                        <a:rPr sz="1000" spc="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1)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7091">
                <a:tc>
                  <a:txBody>
                    <a:bodyPr/>
                    <a:lstStyle/>
                    <a:p>
                      <a:pPr marL="48260">
                        <a:lnSpc>
                          <a:spcPts val="1260"/>
                        </a:lnSpc>
                        <a:spcBef>
                          <a:spcPts val="8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Other</a:t>
                      </a:r>
                      <a:r>
                        <a:rPr sz="10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Recommended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200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Bortezomib/Lenalidomide/Dexamethasone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(category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1)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175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Carfilzomib/Lenalidomide/Dexamethasone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175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Daratumumab/Carfilzomib/Lenalidomide/Dexamethasone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260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Isatuximab-irfc/Carfilzomib/Lenalidomide/Dexamethasone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6604">
                <a:tc>
                  <a:txBody>
                    <a:bodyPr/>
                    <a:lstStyle/>
                    <a:p>
                      <a:pPr marL="48260">
                        <a:lnSpc>
                          <a:spcPts val="1235"/>
                        </a:lnSpc>
                        <a:spcBef>
                          <a:spcPts val="8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Useful</a:t>
                      </a:r>
                      <a:r>
                        <a:rPr sz="1000" b="1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in</a:t>
                      </a:r>
                      <a:r>
                        <a:rPr sz="1000" b="1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Certain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Circumstances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150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Bortezomib/Cyclophosphamide/Dexamethasone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150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Carfilzomib/Cyclophosphamide/Dexamethasone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e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175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Daratumumab/Bortezomib/Cyclophosphamide/Dexamethasone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4620" marR="191135" indent="-86995">
                        <a:lnSpc>
                          <a:spcPts val="1200"/>
                        </a:lnSpc>
                        <a:spcBef>
                          <a:spcPts val="80"/>
                        </a:spcBef>
                        <a:buChar char="•"/>
                        <a:tabLst>
                          <a:tab pos="134620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Dexamethasone/Thalidomide/Cisplatin/Doxorubicin/Cyclophosphamide/Etoposide/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Bortezomib</a:t>
                      </a:r>
                      <a:r>
                        <a:rPr sz="1200" baseline="24691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200" spc="44" baseline="2469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(VTD-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PACE)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1967125" y="6289973"/>
            <a:ext cx="3074893" cy="111448"/>
          </a:xfrm>
          <a:prstGeom prst="rect">
            <a:avLst/>
          </a:prstGeom>
        </p:spPr>
        <p:txBody>
          <a:bodyPr vert="horz" wrap="square" lIns="0" tIns="2801" rIns="0" bIns="0" rtlCol="0">
            <a:spAutoFit/>
          </a:bodyPr>
          <a:lstStyle/>
          <a:p>
            <a:pPr marL="11206">
              <a:spcBef>
                <a:spcPts val="22"/>
              </a:spcBef>
            </a:pPr>
            <a:r>
              <a:rPr sz="706" b="1" dirty="0">
                <a:latin typeface="Arial"/>
                <a:cs typeface="Arial"/>
              </a:rPr>
              <a:t>Note:</a:t>
            </a:r>
            <a:r>
              <a:rPr sz="706" b="1" spc="-35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All</a:t>
            </a:r>
            <a:r>
              <a:rPr sz="706" b="1" spc="-9" dirty="0">
                <a:latin typeface="Arial"/>
                <a:cs typeface="Arial"/>
              </a:rPr>
              <a:t> recommendations</a:t>
            </a:r>
            <a:r>
              <a:rPr sz="706" b="1" spc="-4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are</a:t>
            </a:r>
            <a:r>
              <a:rPr sz="706" b="1" spc="-9" dirty="0">
                <a:latin typeface="Arial"/>
                <a:cs typeface="Arial"/>
              </a:rPr>
              <a:t> category</a:t>
            </a:r>
            <a:r>
              <a:rPr sz="706" b="1" spc="-4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2A</a:t>
            </a:r>
            <a:r>
              <a:rPr sz="706" b="1" spc="-35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unless</a:t>
            </a:r>
            <a:r>
              <a:rPr sz="706" b="1" spc="-9" dirty="0">
                <a:latin typeface="Arial"/>
                <a:cs typeface="Arial"/>
              </a:rPr>
              <a:t> otherwise</a:t>
            </a:r>
            <a:r>
              <a:rPr sz="706" b="1" spc="-4" dirty="0">
                <a:latin typeface="Arial"/>
                <a:cs typeface="Arial"/>
              </a:rPr>
              <a:t> </a:t>
            </a:r>
            <a:r>
              <a:rPr sz="706" b="1" spc="-9" dirty="0">
                <a:latin typeface="Arial"/>
                <a:cs typeface="Arial"/>
              </a:rPr>
              <a:t>indicated.</a:t>
            </a:r>
            <a:endParaRPr sz="706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9256059" y="5573583"/>
            <a:ext cx="2420471" cy="392093"/>
          </a:xfrm>
          <a:prstGeom prst="rect">
            <a:avLst/>
          </a:prstGeom>
        </p:spPr>
        <p:txBody>
          <a:bodyPr vert="horz" wrap="square" lIns="0" tIns="248601" rIns="0" bIns="0" rtlCol="0" anchor="ctr">
            <a:spAutoFit/>
          </a:bodyPr>
          <a:lstStyle/>
          <a:p>
            <a:pPr marL="220768" marR="4483" indent="-113746">
              <a:lnSpc>
                <a:spcPts val="1059"/>
              </a:lnSpc>
              <a:spcBef>
                <a:spcPts val="119"/>
              </a:spcBef>
            </a:pPr>
            <a:r>
              <a:rPr dirty="0"/>
              <a:t>MYEL-</a:t>
            </a:r>
            <a:r>
              <a:rPr spc="-44" dirty="0"/>
              <a:t>G </a:t>
            </a:r>
            <a:r>
              <a:rPr dirty="0"/>
              <a:t>1</a:t>
            </a:r>
            <a:r>
              <a:rPr spc="22" dirty="0"/>
              <a:t> </a:t>
            </a:r>
            <a:r>
              <a:rPr dirty="0"/>
              <a:t>OF</a:t>
            </a:r>
            <a:r>
              <a:rPr spc="22" dirty="0"/>
              <a:t> </a:t>
            </a:r>
            <a:r>
              <a:rPr spc="-44" dirty="0"/>
              <a:t>5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911095" y="6571046"/>
            <a:ext cx="6847915" cy="85958"/>
          </a:xfrm>
          <a:prstGeom prst="rect">
            <a:avLst/>
          </a:prstGeom>
        </p:spPr>
        <p:txBody>
          <a:bodyPr vert="horz" wrap="square" lIns="0" tIns="4482" rIns="0" bIns="0" rtlCol="0">
            <a:spAutoFit/>
          </a:bodyPr>
          <a:lstStyle/>
          <a:p>
            <a:pPr marL="11206">
              <a:spcBef>
                <a:spcPts val="35"/>
              </a:spcBef>
            </a:pPr>
            <a:r>
              <a:rPr sz="529" spc="-9" dirty="0">
                <a:latin typeface="Arial"/>
                <a:cs typeface="Arial"/>
              </a:rPr>
              <a:t>Version </a:t>
            </a:r>
            <a:r>
              <a:rPr sz="529" dirty="0">
                <a:latin typeface="Arial"/>
                <a:cs typeface="Arial"/>
              </a:rPr>
              <a:t>1.2026,</a:t>
            </a:r>
            <a:r>
              <a:rPr sz="529" spc="-9" dirty="0">
                <a:latin typeface="Arial"/>
                <a:cs typeface="Arial"/>
              </a:rPr>
              <a:t> 06/24/25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©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2025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National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Comprehensive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Cancer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Network</a:t>
            </a:r>
            <a:r>
              <a:rPr sz="463" baseline="31746" dirty="0">
                <a:latin typeface="Arial"/>
                <a:cs typeface="Arial"/>
              </a:rPr>
              <a:t>®</a:t>
            </a:r>
            <a:r>
              <a:rPr sz="463" spc="86" baseline="31746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(NCCN</a:t>
            </a:r>
            <a:r>
              <a:rPr sz="463" spc="-13" baseline="31746" dirty="0">
                <a:latin typeface="Arial"/>
                <a:cs typeface="Arial"/>
              </a:rPr>
              <a:t>®</a:t>
            </a:r>
            <a:r>
              <a:rPr sz="529" spc="-9" dirty="0">
                <a:latin typeface="Arial"/>
                <a:cs typeface="Arial"/>
              </a:rPr>
              <a:t>),</a:t>
            </a:r>
            <a:r>
              <a:rPr sz="529" spc="-31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All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rights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reserved.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NCCN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Guidelines</a:t>
            </a:r>
            <a:r>
              <a:rPr sz="463" baseline="31746" dirty="0">
                <a:latin typeface="Arial"/>
                <a:cs typeface="Arial"/>
              </a:rPr>
              <a:t>®</a:t>
            </a:r>
            <a:r>
              <a:rPr sz="463" spc="86" baseline="31746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and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this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illustration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may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not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be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reproduced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in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form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without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express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written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permission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of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NCCN.</a:t>
            </a:r>
            <a:endParaRPr sz="529">
              <a:latin typeface="Arial"/>
              <a:cs typeface="Arial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922301" y="3396726"/>
          <a:ext cx="2538693" cy="16250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8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4812">
                <a:tc>
                  <a:txBody>
                    <a:bodyPr/>
                    <a:lstStyle/>
                    <a:p>
                      <a:pPr marL="5340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MAINTENANCE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THERAPY</a:t>
                      </a:r>
                      <a:r>
                        <a:rPr sz="1200" b="1" spc="-15" baseline="24691" dirty="0">
                          <a:latin typeface="Arial"/>
                          <a:cs typeface="Arial"/>
                        </a:rPr>
                        <a:t>g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</a:txBody>
                  <a:tcPr marL="0" marR="0" marT="8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0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524">
                <a:tc>
                  <a:txBody>
                    <a:bodyPr/>
                    <a:lstStyle/>
                    <a:p>
                      <a:pPr marL="48260">
                        <a:lnSpc>
                          <a:spcPts val="1260"/>
                        </a:lnSpc>
                        <a:spcBef>
                          <a:spcPts val="80"/>
                        </a:spcBef>
                      </a:pP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Preferred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260"/>
                        </a:lnSpc>
                        <a:buFont typeface="Arial"/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Lenalidomide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200" spc="82" baseline="2469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(category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1)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753">
                <a:tc>
                  <a:txBody>
                    <a:bodyPr/>
                    <a:lstStyle/>
                    <a:p>
                      <a:pPr marL="48260">
                        <a:lnSpc>
                          <a:spcPts val="1260"/>
                        </a:lnSpc>
                        <a:spcBef>
                          <a:spcPts val="8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Other</a:t>
                      </a:r>
                      <a:r>
                        <a:rPr sz="10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Recommended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200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Carfilzomib/Lenalidomide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h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260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Daratumumab/Lenalidomide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h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</a:txBody>
                  <a:tcPr marL="0" marR="0" marT="8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635"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Useful</a:t>
                      </a:r>
                      <a:r>
                        <a:rPr sz="1000" b="1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in</a:t>
                      </a:r>
                      <a:r>
                        <a:rPr sz="1000" b="1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Certain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Circumstances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260"/>
                        </a:lnSpc>
                        <a:spcBef>
                          <a:spcPts val="80"/>
                        </a:spcBef>
                        <a:buFont typeface="Arial"/>
                        <a:buChar char="•"/>
                        <a:tabLst>
                          <a:tab pos="13525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Bortezomib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±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Lenalidomide</a:t>
                      </a:r>
                      <a:r>
                        <a:rPr sz="1200" spc="-15" baseline="24691" dirty="0">
                          <a:latin typeface="Arial"/>
                          <a:cs typeface="Arial"/>
                        </a:rPr>
                        <a:t>h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200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Daratumumab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5255" indent="-86995">
                        <a:lnSpc>
                          <a:spcPts val="1260"/>
                        </a:lnSpc>
                        <a:buChar char="•"/>
                        <a:tabLst>
                          <a:tab pos="13525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Ixazomib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(category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2B)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4948966" y="4657310"/>
            <a:ext cx="5300382" cy="1563776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98057" marR="132236" indent="-64998">
              <a:lnSpc>
                <a:spcPts val="971"/>
              </a:lnSpc>
              <a:spcBef>
                <a:spcPts val="193"/>
              </a:spcBef>
            </a:pPr>
            <a:r>
              <a:rPr sz="1059" spc="-13" baseline="20833" dirty="0">
                <a:latin typeface="Arial"/>
                <a:cs typeface="Arial"/>
              </a:rPr>
              <a:t>a</a:t>
            </a:r>
            <a:r>
              <a:rPr sz="1059" spc="-125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Selected,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but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not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inclusive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of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all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regimens.</a:t>
            </a:r>
            <a:r>
              <a:rPr sz="882" spc="-26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The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regimens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under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each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preference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category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are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listed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spc="-22" dirty="0">
                <a:latin typeface="Arial"/>
                <a:cs typeface="Arial"/>
              </a:rPr>
              <a:t>by </a:t>
            </a:r>
            <a:r>
              <a:rPr sz="882" dirty="0">
                <a:latin typeface="Arial"/>
                <a:cs typeface="Arial"/>
              </a:rPr>
              <a:t>order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of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NCCN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Category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of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Evidence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and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Consensus</a:t>
            </a:r>
            <a:r>
              <a:rPr sz="882" spc="-9" dirty="0">
                <a:latin typeface="Arial"/>
                <a:cs typeface="Arial"/>
              </a:rPr>
              <a:t> alphabetically.</a:t>
            </a:r>
            <a:endParaRPr sz="882">
              <a:latin typeface="Arial"/>
              <a:cs typeface="Arial"/>
            </a:endParaRPr>
          </a:p>
          <a:p>
            <a:pPr marL="33619">
              <a:lnSpc>
                <a:spcPts val="909"/>
              </a:lnSpc>
            </a:pPr>
            <a:r>
              <a:rPr sz="1059" baseline="20833" dirty="0">
                <a:latin typeface="Arial"/>
                <a:cs typeface="Arial"/>
              </a:rPr>
              <a:t>b</a:t>
            </a:r>
            <a:r>
              <a:rPr sz="1059" spc="-33" baseline="20833" dirty="0"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Supportive</a:t>
            </a:r>
            <a:r>
              <a:rPr sz="882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Care</a:t>
            </a:r>
            <a:r>
              <a:rPr sz="882" u="sng" spc="-35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Treatment</a:t>
            </a:r>
            <a:r>
              <a:rPr sz="882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for</a:t>
            </a:r>
            <a:r>
              <a:rPr sz="882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Multiple</a:t>
            </a:r>
            <a:r>
              <a:rPr sz="882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Myeloma</a:t>
            </a:r>
            <a:r>
              <a:rPr sz="882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(MYEL-</a:t>
            </a:r>
            <a:r>
              <a:rPr sz="882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I)</a:t>
            </a:r>
            <a:r>
              <a:rPr sz="882" spc="-22" dirty="0">
                <a:latin typeface="Arial"/>
                <a:cs typeface="Arial"/>
              </a:rPr>
              <a:t>.</a:t>
            </a:r>
            <a:endParaRPr sz="882">
              <a:latin typeface="Arial"/>
              <a:cs typeface="Arial"/>
            </a:endParaRPr>
          </a:p>
          <a:p>
            <a:pPr marL="33619">
              <a:lnSpc>
                <a:spcPts val="971"/>
              </a:lnSpc>
            </a:pPr>
            <a:r>
              <a:rPr sz="1059" baseline="20833" dirty="0">
                <a:latin typeface="Arial"/>
                <a:cs typeface="Arial"/>
              </a:rPr>
              <a:t>c</a:t>
            </a:r>
            <a:r>
              <a:rPr sz="1059" spc="-6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See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MYEL-F</a:t>
            </a:r>
            <a:r>
              <a:rPr sz="882" spc="-4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for considerations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for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myeloma therapy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and for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specific populations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(eg, </a:t>
            </a:r>
            <a:r>
              <a:rPr sz="882" spc="-9" dirty="0">
                <a:latin typeface="Arial"/>
                <a:cs typeface="Arial"/>
              </a:rPr>
              <a:t>Black/African</a:t>
            </a:r>
            <a:endParaRPr sz="882">
              <a:latin typeface="Arial"/>
              <a:cs typeface="Arial"/>
            </a:endParaRPr>
          </a:p>
          <a:p>
            <a:pPr marL="98057">
              <a:lnSpc>
                <a:spcPts val="971"/>
              </a:lnSpc>
            </a:pPr>
            <a:r>
              <a:rPr sz="882" dirty="0">
                <a:latin typeface="Arial"/>
                <a:cs typeface="Arial"/>
              </a:rPr>
              <a:t>American</a:t>
            </a:r>
            <a:r>
              <a:rPr sz="882" spc="-31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individuals).</a:t>
            </a:r>
            <a:endParaRPr sz="882">
              <a:latin typeface="Arial"/>
              <a:cs typeface="Arial"/>
            </a:endParaRPr>
          </a:p>
          <a:p>
            <a:pPr marL="33619">
              <a:lnSpc>
                <a:spcPts val="971"/>
              </a:lnSpc>
            </a:pPr>
            <a:r>
              <a:rPr sz="1059" baseline="20833" dirty="0">
                <a:latin typeface="Arial"/>
                <a:cs typeface="Arial"/>
              </a:rPr>
              <a:t>d</a:t>
            </a:r>
            <a:r>
              <a:rPr sz="1059" spc="-19" baseline="20833" dirty="0"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Management</a:t>
            </a:r>
            <a:r>
              <a:rPr sz="882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882" u="sng" spc="-13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Renal</a:t>
            </a:r>
            <a:r>
              <a:rPr sz="882" u="sng" spc="-13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Disease</a:t>
            </a:r>
            <a:r>
              <a:rPr sz="882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in</a:t>
            </a:r>
            <a:r>
              <a:rPr sz="882" u="sng" spc="-13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Multiple</a:t>
            </a:r>
            <a:r>
              <a:rPr sz="882" u="sng" spc="-13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Myeloma</a:t>
            </a:r>
            <a:r>
              <a:rPr sz="882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882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(MYEL-</a:t>
            </a:r>
            <a:r>
              <a:rPr sz="882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L)</a:t>
            </a:r>
            <a:r>
              <a:rPr sz="882" spc="-22" dirty="0">
                <a:latin typeface="Arial"/>
                <a:cs typeface="Arial"/>
              </a:rPr>
              <a:t>.</a:t>
            </a:r>
            <a:endParaRPr sz="882">
              <a:latin typeface="Arial"/>
              <a:cs typeface="Arial"/>
            </a:endParaRPr>
          </a:p>
          <a:p>
            <a:pPr marL="33619">
              <a:lnSpc>
                <a:spcPts val="971"/>
              </a:lnSpc>
            </a:pPr>
            <a:r>
              <a:rPr sz="1059" baseline="20833" dirty="0">
                <a:latin typeface="Arial"/>
                <a:cs typeface="Arial"/>
              </a:rPr>
              <a:t>e</a:t>
            </a:r>
            <a:r>
              <a:rPr sz="1059" spc="-19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Treatment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option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for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patients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with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renal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insufficiency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and/or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peripheral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neuropathy.</a:t>
            </a:r>
            <a:endParaRPr sz="882">
              <a:latin typeface="Arial"/>
              <a:cs typeface="Arial"/>
            </a:endParaRPr>
          </a:p>
          <a:p>
            <a:pPr marL="33619">
              <a:lnSpc>
                <a:spcPts val="971"/>
              </a:lnSpc>
            </a:pPr>
            <a:r>
              <a:rPr sz="1059" baseline="20833" dirty="0">
                <a:latin typeface="Arial"/>
                <a:cs typeface="Arial"/>
              </a:rPr>
              <a:t>f</a:t>
            </a:r>
            <a:r>
              <a:rPr sz="1059" spc="-13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Generally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reserved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for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the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treatment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of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aggressive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spc="-22" dirty="0">
                <a:latin typeface="Arial"/>
                <a:cs typeface="Arial"/>
              </a:rPr>
              <a:t>MM.</a:t>
            </a:r>
            <a:endParaRPr sz="882">
              <a:latin typeface="Arial"/>
              <a:cs typeface="Arial"/>
            </a:endParaRPr>
          </a:p>
          <a:p>
            <a:pPr marL="33619">
              <a:lnSpc>
                <a:spcPts val="971"/>
              </a:lnSpc>
            </a:pPr>
            <a:r>
              <a:rPr sz="1059" baseline="20833" dirty="0">
                <a:latin typeface="Arial"/>
                <a:cs typeface="Arial"/>
              </a:rPr>
              <a:t>g</a:t>
            </a:r>
            <a:r>
              <a:rPr sz="1059" spc="-19" baseline="20833" dirty="0">
                <a:latin typeface="Arial"/>
                <a:cs typeface="Arial"/>
              </a:rPr>
              <a:t> </a:t>
            </a:r>
            <a:r>
              <a:rPr sz="882" spc="-26" dirty="0">
                <a:latin typeface="Arial"/>
                <a:cs typeface="Arial"/>
              </a:rPr>
              <a:t>Two-</a:t>
            </a:r>
            <a:r>
              <a:rPr sz="882" dirty="0">
                <a:latin typeface="Arial"/>
                <a:cs typeface="Arial"/>
              </a:rPr>
              <a:t>drug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maintenance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recommended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for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high-risk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spc="-22" dirty="0">
                <a:latin typeface="Arial"/>
                <a:cs typeface="Arial"/>
              </a:rPr>
              <a:t>MM.</a:t>
            </a:r>
            <a:endParaRPr sz="882">
              <a:latin typeface="Arial"/>
              <a:cs typeface="Arial"/>
            </a:endParaRPr>
          </a:p>
          <a:p>
            <a:pPr marL="98057" marR="26896" indent="-64998" algn="just">
              <a:lnSpc>
                <a:spcPts val="971"/>
              </a:lnSpc>
              <a:spcBef>
                <a:spcPts val="62"/>
              </a:spcBef>
            </a:pPr>
            <a:r>
              <a:rPr sz="1059" baseline="20833" dirty="0">
                <a:latin typeface="Arial"/>
                <a:cs typeface="Arial"/>
              </a:rPr>
              <a:t>h</a:t>
            </a:r>
            <a:r>
              <a:rPr sz="1059" spc="-13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There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appears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to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be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an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increased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risk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for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secondary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cancers,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especially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with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lenalidomide</a:t>
            </a:r>
            <a:r>
              <a:rPr sz="882" spc="-9" dirty="0">
                <a:latin typeface="Arial"/>
                <a:cs typeface="Arial"/>
              </a:rPr>
              <a:t> maintenance </a:t>
            </a:r>
            <a:r>
              <a:rPr sz="882" dirty="0">
                <a:latin typeface="Arial"/>
                <a:cs typeface="Arial"/>
              </a:rPr>
              <a:t>following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transplant.</a:t>
            </a:r>
            <a:r>
              <a:rPr sz="882" spc="-22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The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benefits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and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risks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of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maintenance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therapy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versus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secondary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cancers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should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spc="-22" dirty="0">
                <a:latin typeface="Arial"/>
                <a:cs typeface="Arial"/>
              </a:rPr>
              <a:t>be </a:t>
            </a:r>
            <a:r>
              <a:rPr sz="882" dirty="0">
                <a:latin typeface="Arial"/>
                <a:cs typeface="Arial"/>
              </a:rPr>
              <a:t>discussed</a:t>
            </a:r>
            <a:r>
              <a:rPr sz="882" spc="-26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with</a:t>
            </a:r>
            <a:r>
              <a:rPr sz="882" spc="-22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patients.</a:t>
            </a:r>
            <a:endParaRPr sz="882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44775" y="33618"/>
            <a:ext cx="5703234" cy="16520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lnSpc>
                <a:spcPts val="582"/>
              </a:lnSpc>
              <a:spcBef>
                <a:spcPts val="88"/>
              </a:spcBef>
            </a:pPr>
            <a:r>
              <a:rPr sz="529" dirty="0">
                <a:latin typeface="Arial"/>
                <a:cs typeface="Arial"/>
              </a:rPr>
              <a:t>PLEASE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NOTE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that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use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of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this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NCCN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Content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is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governed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by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the</a:t>
            </a:r>
            <a:r>
              <a:rPr sz="529" spc="-9" dirty="0">
                <a:latin typeface="Arial"/>
                <a:cs typeface="Arial"/>
              </a:rPr>
              <a:t> End-</a:t>
            </a:r>
            <a:r>
              <a:rPr sz="529" dirty="0">
                <a:latin typeface="Arial"/>
                <a:cs typeface="Arial"/>
              </a:rPr>
              <a:t>User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License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Agreement,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and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you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MAY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NOT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distribute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this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Content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or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use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it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with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any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artificial</a:t>
            </a:r>
            <a:r>
              <a:rPr sz="529" spc="-9" dirty="0">
                <a:latin typeface="Arial"/>
                <a:cs typeface="Arial"/>
              </a:rPr>
              <a:t> intelligence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model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or</a:t>
            </a:r>
            <a:r>
              <a:rPr sz="529" spc="-9" dirty="0">
                <a:latin typeface="Arial"/>
                <a:cs typeface="Arial"/>
              </a:rPr>
              <a:t> tool.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ts val="582"/>
              </a:lnSpc>
            </a:pPr>
            <a:r>
              <a:rPr sz="529" dirty="0">
                <a:latin typeface="Arial"/>
                <a:cs typeface="Arial"/>
              </a:rPr>
              <a:t>Printed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by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abdullah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karakus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6/27/2025 3:51:27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AM.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Copyright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©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2025 </a:t>
            </a:r>
            <a:r>
              <a:rPr sz="529" spc="-9" dirty="0">
                <a:latin typeface="Arial"/>
                <a:cs typeface="Arial"/>
              </a:rPr>
              <a:t>National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Comprehensive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Cancer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Network,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Inc. All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Rights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Reserved.</a:t>
            </a:r>
            <a:endParaRPr sz="529">
              <a:latin typeface="Arial"/>
              <a:cs typeface="Arial"/>
            </a:endParaRPr>
          </a:p>
        </p:txBody>
      </p:sp>
      <p:sp>
        <p:nvSpPr>
          <p:cNvPr id="17" name="Yuvarlatılmış Dikdörtgen 16">
            <a:extLst>
              <a:ext uri="{FF2B5EF4-FFF2-40B4-BE49-F238E27FC236}">
                <a16:creationId xmlns:a16="http://schemas.microsoft.com/office/drawing/2014/main" id="{C0A1F38E-045C-5BC5-D015-B45DF9D7E9E0}"/>
              </a:ext>
            </a:extLst>
          </p:cNvPr>
          <p:cNvSpPr/>
          <p:nvPr/>
        </p:nvSpPr>
        <p:spPr>
          <a:xfrm>
            <a:off x="10386474" y="311016"/>
            <a:ext cx="1600200" cy="6617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2026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D068BB-604D-49C0-8ABF-5EE25C35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94ECC2-F8A1-4AA4-9FB6-B18619494598}"/>
              </a:ext>
            </a:extLst>
          </p:cNvPr>
          <p:cNvSpPr/>
          <p:nvPr/>
        </p:nvSpPr>
        <p:spPr>
          <a:xfrm>
            <a:off x="391887" y="1287103"/>
            <a:ext cx="1836191" cy="16889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/>
              <a:t>D-VRD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6610C6-3638-443E-91A3-FC8A4513D65E}"/>
              </a:ext>
            </a:extLst>
          </p:cNvPr>
          <p:cNvSpPr/>
          <p:nvPr/>
        </p:nvSpPr>
        <p:spPr>
          <a:xfrm>
            <a:off x="4956895" y="4425179"/>
            <a:ext cx="1836191" cy="16889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/>
              <a:t>I-KRD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11340E-6FBE-4C32-9EA2-E7678CCD9D70}"/>
              </a:ext>
            </a:extLst>
          </p:cNvPr>
          <p:cNvSpPr/>
          <p:nvPr/>
        </p:nvSpPr>
        <p:spPr>
          <a:xfrm>
            <a:off x="2648209" y="4425179"/>
            <a:ext cx="1836191" cy="168890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/>
              <a:t>KRD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8C025A-F322-44A1-A593-7CE6F71A122F}"/>
              </a:ext>
            </a:extLst>
          </p:cNvPr>
          <p:cNvSpPr/>
          <p:nvPr/>
        </p:nvSpPr>
        <p:spPr>
          <a:xfrm>
            <a:off x="365705" y="4425179"/>
            <a:ext cx="1836191" cy="168890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/>
              <a:t>VRD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FDEB9CA3-E1B2-40D5-B2F9-653AD69A7E61}"/>
              </a:ext>
            </a:extLst>
          </p:cNvPr>
          <p:cNvSpPr/>
          <p:nvPr/>
        </p:nvSpPr>
        <p:spPr>
          <a:xfrm>
            <a:off x="0" y="3644537"/>
            <a:ext cx="6662057" cy="4833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Diğer Önerilen Tedaviler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C98F8F42-8310-4744-8705-E65DEAD80B05}"/>
              </a:ext>
            </a:extLst>
          </p:cNvPr>
          <p:cNvSpPr/>
          <p:nvPr/>
        </p:nvSpPr>
        <p:spPr>
          <a:xfrm>
            <a:off x="-1" y="342788"/>
            <a:ext cx="6662057" cy="48332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/>
              <a:t>Tercih Edilen Tedavi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439B73D6-9AF3-C4BC-0949-0FB0DD977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4391" y="1287103"/>
            <a:ext cx="1836191" cy="168890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tr-TR" sz="3600" b="1" dirty="0"/>
              <a:t>I-VRD</a:t>
            </a:r>
          </a:p>
        </p:txBody>
      </p:sp>
      <p:sp>
        <p:nvSpPr>
          <p:cNvPr id="3" name="Konuşma Balonu: Köşeleri Yuvarlanmış Dikdörtgen 4">
            <a:extLst>
              <a:ext uri="{FF2B5EF4-FFF2-40B4-BE49-F238E27FC236}">
                <a16:creationId xmlns:a16="http://schemas.microsoft.com/office/drawing/2014/main" id="{BEEB587A-EC2E-48B1-4C48-9804BA9BFFFE}"/>
              </a:ext>
            </a:extLst>
          </p:cNvPr>
          <p:cNvSpPr/>
          <p:nvPr/>
        </p:nvSpPr>
        <p:spPr>
          <a:xfrm>
            <a:off x="218947" y="2779963"/>
            <a:ext cx="2129705" cy="807312"/>
          </a:xfrm>
          <a:prstGeom prst="wedgeRoundRectCallout">
            <a:avLst>
              <a:gd name="adj1" fmla="val -56646"/>
              <a:gd name="adj2" fmla="val -85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PERSEUS</a:t>
            </a:r>
          </a:p>
          <a:p>
            <a:pPr algn="ctr"/>
            <a:r>
              <a:rPr lang="tr-TR" sz="2400" b="1" dirty="0">
                <a:solidFill>
                  <a:schemeClr val="tx1"/>
                </a:solidFill>
              </a:rPr>
              <a:t>GRIFFIN</a:t>
            </a:r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91CFEEBC-3BAB-E7C4-D70A-AB0D0F88CC8B}"/>
              </a:ext>
            </a:extLst>
          </p:cNvPr>
          <p:cNvSpPr/>
          <p:nvPr/>
        </p:nvSpPr>
        <p:spPr>
          <a:xfrm>
            <a:off x="4160427" y="2672875"/>
            <a:ext cx="2632659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GMMG‑HD7 Faz III Çalışması (Isa‑</a:t>
            </a:r>
            <a:r>
              <a:rPr lang="tr-TR" dirty="0" err="1"/>
              <a:t>VRd</a:t>
            </a:r>
            <a:r>
              <a:rPr lang="tr-T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496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6048BE-3905-881A-D291-CBF5DAAA8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tr-TR" sz="5400" dirty="0"/>
              <a:t>Multiple </a:t>
            </a:r>
            <a:r>
              <a:rPr lang="tr-TR" sz="5400" dirty="0" err="1"/>
              <a:t>Myeloma</a:t>
            </a:r>
            <a:endParaRPr lang="tr-TR" sz="54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54229B6-A8F4-2613-08C5-EE5C02185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tr-TR" sz="2400" dirty="0"/>
              <a:t>Tüm kanserlerin %1 ‘i</a:t>
            </a:r>
          </a:p>
          <a:p>
            <a:pPr marL="0" indent="0">
              <a:buNone/>
            </a:pPr>
            <a:r>
              <a:rPr lang="tr-TR" sz="2400" dirty="0"/>
              <a:t>Hematolojik malignitelerin % 10 ‘u</a:t>
            </a:r>
          </a:p>
          <a:p>
            <a:pPr marL="0" indent="0">
              <a:buNone/>
            </a:pPr>
            <a:r>
              <a:rPr lang="tr-TR" sz="2400" dirty="0"/>
              <a:t>Ortanca tanı yaşı 65 , E &gt;K</a:t>
            </a:r>
          </a:p>
          <a:p>
            <a:pPr marL="0" indent="0">
              <a:buNone/>
            </a:pPr>
            <a:r>
              <a:rPr lang="tr-TR" sz="2400" dirty="0"/>
              <a:t>Tanı anında % 1-2 </a:t>
            </a:r>
            <a:r>
              <a:rPr lang="tr-TR" sz="2400" dirty="0" err="1"/>
              <a:t>ekstrameduller</a:t>
            </a:r>
            <a:r>
              <a:rPr lang="tr-TR" sz="2400" dirty="0"/>
              <a:t> hastalık</a:t>
            </a:r>
          </a:p>
          <a:p>
            <a:pPr marL="0" indent="0">
              <a:buNone/>
            </a:pPr>
            <a:r>
              <a:rPr lang="tr-TR" sz="2400" dirty="0"/>
              <a:t>MGUS--&gt;</a:t>
            </a:r>
            <a:r>
              <a:rPr lang="tr-TR" sz="2400" dirty="0" err="1"/>
              <a:t>SMM</a:t>
            </a:r>
            <a:r>
              <a:rPr lang="tr-TR" sz="2400" dirty="0" err="1">
                <a:sym typeface="Wingdings" pitchFamily="2" charset="2"/>
              </a:rPr>
              <a:t>Aktif</a:t>
            </a:r>
            <a:r>
              <a:rPr lang="tr-TR" sz="2400" dirty="0">
                <a:sym typeface="Wingdings" pitchFamily="2" charset="2"/>
              </a:rPr>
              <a:t> MM</a:t>
            </a:r>
          </a:p>
          <a:p>
            <a:pPr marL="0" indent="0">
              <a:buNone/>
            </a:pPr>
            <a:r>
              <a:rPr lang="tr-TR" sz="2400" dirty="0">
                <a:sym typeface="Wingdings" pitchFamily="2" charset="2"/>
              </a:rPr>
              <a:t>TE – OS  10 YIL (&gt;75 yaş </a:t>
            </a:r>
            <a:r>
              <a:rPr lang="tr-TR" sz="2400" dirty="0" err="1">
                <a:sym typeface="Wingdings" pitchFamily="2" charset="2"/>
              </a:rPr>
              <a:t>mOS</a:t>
            </a:r>
            <a:r>
              <a:rPr lang="tr-TR" sz="2400" dirty="0">
                <a:sym typeface="Wingdings" pitchFamily="2" charset="2"/>
              </a:rPr>
              <a:t> 5 yıl )</a:t>
            </a:r>
            <a:endParaRPr lang="tr-TR" sz="2400" dirty="0"/>
          </a:p>
          <a:p>
            <a:pPr marL="0" indent="0">
              <a:buNone/>
            </a:pPr>
            <a:endParaRPr lang="tr-TR" sz="2400" dirty="0"/>
          </a:p>
          <a:p>
            <a:endParaRPr lang="en-US" sz="2200" dirty="0"/>
          </a:p>
        </p:txBody>
      </p:sp>
      <p:pic>
        <p:nvPicPr>
          <p:cNvPr id="6" name="İçerik Yer Tutucusu 5" descr="metin, ekran görüntüsü, yazı tipi, sayı, numara içeren bir resim&#10;&#10;Açıklama otomatik olarak oluşturuldu">
            <a:extLst>
              <a:ext uri="{FF2B5EF4-FFF2-40B4-BE49-F238E27FC236}">
                <a16:creationId xmlns:a16="http://schemas.microsoft.com/office/drawing/2014/main" id="{B83FE558-3E77-FEF9-3FA1-B4BA27395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829" y="640080"/>
            <a:ext cx="3602165" cy="2440466"/>
          </a:xfrm>
          <a:prstGeom prst="rect">
            <a:avLst/>
          </a:prstGeom>
        </p:spPr>
      </p:pic>
      <p:pic>
        <p:nvPicPr>
          <p:cNvPr id="8" name="Resim 7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ACA9768D-30CF-4DD4-D257-06F499617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828" y="3172206"/>
            <a:ext cx="3602165" cy="3231758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3475D13F-29AE-C3BA-0E12-468CC369F64A}"/>
              </a:ext>
            </a:extLst>
          </p:cNvPr>
          <p:cNvSpPr txBox="1"/>
          <p:nvPr/>
        </p:nvSpPr>
        <p:spPr>
          <a:xfrm>
            <a:off x="876203" y="5824942"/>
            <a:ext cx="49816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tr-TR" dirty="0" err="1">
                <a:effectLst/>
                <a:latin typeface="Arial" panose="020B0604020202020204" pitchFamily="34" charset="0"/>
              </a:rPr>
              <a:t>Am</a:t>
            </a:r>
            <a:r>
              <a:rPr lang="tr-TR" dirty="0">
                <a:effectLst/>
                <a:latin typeface="Arial" panose="020B0604020202020204" pitchFamily="34" charset="0"/>
              </a:rPr>
              <a:t> J </a:t>
            </a:r>
            <a:r>
              <a:rPr lang="tr-TR" dirty="0" err="1">
                <a:effectLst/>
                <a:latin typeface="Arial" panose="020B0604020202020204" pitchFamily="34" charset="0"/>
              </a:rPr>
              <a:t>Hematol</a:t>
            </a:r>
            <a:r>
              <a:rPr lang="tr-TR" dirty="0">
                <a:effectLst/>
                <a:latin typeface="Arial" panose="020B0604020202020204" pitchFamily="34" charset="0"/>
              </a:rPr>
              <a:t>. 2024;99:1802–1824</a:t>
            </a:r>
            <a:endParaRPr lang="tr-TR" dirty="0">
              <a:effectLst/>
            </a:endParaRPr>
          </a:p>
          <a:p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1752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8604C39-E897-FAF7-3792-0AEB20C1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49"/>
            <a:ext cx="10301288" cy="6818819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7159A799-A6AF-AA80-7515-B72720D0A910}"/>
              </a:ext>
            </a:extLst>
          </p:cNvPr>
          <p:cNvSpPr/>
          <p:nvPr/>
        </p:nvSpPr>
        <p:spPr>
          <a:xfrm>
            <a:off x="7516041" y="5590654"/>
            <a:ext cx="4070500" cy="8536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Faz 3, D-VRD </a:t>
            </a:r>
            <a:r>
              <a:rPr lang="tr-TR" b="1" dirty="0" err="1"/>
              <a:t>vs</a:t>
            </a:r>
            <a:r>
              <a:rPr lang="tr-TR" b="1" dirty="0"/>
              <a:t> VRD</a:t>
            </a:r>
          </a:p>
          <a:p>
            <a:pPr algn="ctr"/>
            <a:r>
              <a:rPr lang="tr-TR" b="1" dirty="0"/>
              <a:t>Daha üstün PFS, CR ve MRD </a:t>
            </a:r>
            <a:r>
              <a:rPr lang="tr-TR" b="1" dirty="0" err="1"/>
              <a:t>neg</a:t>
            </a:r>
            <a:r>
              <a:rPr lang="tr-TR" b="1" dirty="0"/>
              <a:t> oranı</a:t>
            </a:r>
          </a:p>
          <a:p>
            <a:pPr algn="ctr"/>
            <a:r>
              <a:rPr lang="tr-TR" b="1" dirty="0"/>
              <a:t>4 yıllık PFS %84 </a:t>
            </a:r>
            <a:r>
              <a:rPr lang="tr-TR" b="1" dirty="0" err="1"/>
              <a:t>vs</a:t>
            </a:r>
            <a:r>
              <a:rPr lang="tr-TR" b="1" dirty="0"/>
              <a:t> %67</a:t>
            </a: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8ED779DA-9E3D-129F-75D3-C67814F54C4E}"/>
              </a:ext>
            </a:extLst>
          </p:cNvPr>
          <p:cNvSpPr/>
          <p:nvPr/>
        </p:nvSpPr>
        <p:spPr>
          <a:xfrm>
            <a:off x="8801100" y="4672013"/>
            <a:ext cx="1931068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PERSEUS</a:t>
            </a:r>
          </a:p>
        </p:txBody>
      </p:sp>
    </p:spTree>
    <p:extLst>
      <p:ext uri="{BB962C8B-B14F-4D97-AF65-F5344CB8AC3E}">
        <p14:creationId xmlns:p14="http://schemas.microsoft.com/office/powerpoint/2010/main" val="3992665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D8C0571-0006-504B-873C-2AA6EFFB3E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08" t="11610" r="18215" b="7399"/>
          <a:stretch>
            <a:fillRect/>
          </a:stretch>
        </p:blipFill>
        <p:spPr>
          <a:xfrm>
            <a:off x="288757" y="84221"/>
            <a:ext cx="7640053" cy="6280484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63C60458-44BF-E8A2-2F9A-E4938C896DBC}"/>
              </a:ext>
            </a:extLst>
          </p:cNvPr>
          <p:cNvSpPr/>
          <p:nvPr/>
        </p:nvSpPr>
        <p:spPr>
          <a:xfrm>
            <a:off x="8710863" y="1407695"/>
            <a:ext cx="1419726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GRIFFIN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8FDC3B25-4529-E131-4945-AE8A76C6FD9F}"/>
              </a:ext>
            </a:extLst>
          </p:cNvPr>
          <p:cNvSpPr/>
          <p:nvPr/>
        </p:nvSpPr>
        <p:spPr>
          <a:xfrm>
            <a:off x="7757577" y="2403824"/>
            <a:ext cx="3479917" cy="11936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Faz 2, D-VRD </a:t>
            </a:r>
            <a:r>
              <a:rPr lang="tr-TR" b="1" dirty="0" err="1"/>
              <a:t>vs</a:t>
            </a:r>
            <a:r>
              <a:rPr lang="tr-TR" b="1" dirty="0"/>
              <a:t> VRD</a:t>
            </a:r>
          </a:p>
          <a:p>
            <a:pPr algn="ctr"/>
            <a:r>
              <a:rPr lang="tr-TR" b="1" dirty="0" err="1"/>
              <a:t>mFU</a:t>
            </a:r>
            <a:r>
              <a:rPr lang="tr-TR" b="1" dirty="0"/>
              <a:t> 27 ay</a:t>
            </a:r>
          </a:p>
          <a:p>
            <a:pPr algn="ctr"/>
            <a:r>
              <a:rPr lang="tr-TR" b="1" dirty="0"/>
              <a:t>Daha üstün CR ve MRD </a:t>
            </a:r>
            <a:r>
              <a:rPr lang="tr-TR" b="1" dirty="0" err="1"/>
              <a:t>neg</a:t>
            </a:r>
            <a:r>
              <a:rPr lang="tr-TR" b="1" dirty="0"/>
              <a:t> oranı</a:t>
            </a:r>
          </a:p>
        </p:txBody>
      </p:sp>
    </p:spTree>
    <p:extLst>
      <p:ext uri="{BB962C8B-B14F-4D97-AF65-F5344CB8AC3E}">
        <p14:creationId xmlns:p14="http://schemas.microsoft.com/office/powerpoint/2010/main" val="547377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A9A89FF-119B-B8C0-A759-B8C37CC0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16" t="19118" r="24938" b="8528"/>
          <a:stretch>
            <a:fillRect/>
          </a:stretch>
        </p:blipFill>
        <p:spPr>
          <a:xfrm>
            <a:off x="333376" y="0"/>
            <a:ext cx="5929312" cy="5557837"/>
          </a:xfrm>
          <a:prstGeom prst="rect">
            <a:avLst/>
          </a:prstGeom>
        </p:spPr>
      </p:pic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D6C6A68B-A5DB-2657-5780-80985A7D3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380074"/>
              </p:ext>
            </p:extLst>
          </p:nvPr>
        </p:nvGraphicFramePr>
        <p:xfrm>
          <a:off x="6262688" y="502920"/>
          <a:ext cx="5929312" cy="2377440"/>
        </p:xfrm>
        <a:graphic>
          <a:graphicData uri="http://schemas.openxmlformats.org/drawingml/2006/table">
            <a:tbl>
              <a:tblPr/>
              <a:tblGrid>
                <a:gridCol w="2964656">
                  <a:extLst>
                    <a:ext uri="{9D8B030D-6E8A-4147-A177-3AD203B41FA5}">
                      <a16:colId xmlns:a16="http://schemas.microsoft.com/office/drawing/2014/main" val="4198203807"/>
                    </a:ext>
                  </a:extLst>
                </a:gridCol>
                <a:gridCol w="2964656">
                  <a:extLst>
                    <a:ext uri="{9D8B030D-6E8A-4147-A177-3AD203B41FA5}">
                      <a16:colId xmlns:a16="http://schemas.microsoft.com/office/drawing/2014/main" val="622451328"/>
                    </a:ext>
                  </a:extLst>
                </a:gridCol>
              </a:tblGrid>
              <a:tr h="321890">
                <a:tc>
                  <a:txBody>
                    <a:bodyPr/>
                    <a:lstStyle/>
                    <a:p>
                      <a:r>
                        <a:rPr lang="tr-TR"/>
                        <a:t>Özellik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VRd vs Isa‑VRd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296818"/>
                  </a:ext>
                </a:extLst>
              </a:tr>
              <a:tr h="321890">
                <a:tc>
                  <a:txBody>
                    <a:bodyPr/>
                    <a:lstStyle/>
                    <a:p>
                      <a:r>
                        <a:rPr lang="tr-TR"/>
                        <a:t>MRD-negatiflik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36% → 50%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980594"/>
                  </a:ext>
                </a:extLst>
              </a:tr>
              <a:tr h="321890">
                <a:tc>
                  <a:txBody>
                    <a:bodyPr/>
                    <a:lstStyle/>
                    <a:p>
                      <a:r>
                        <a:rPr lang="tr-TR"/>
                        <a:t>PFS avantajı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%30 düşme (HR 0.70)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890891"/>
                  </a:ext>
                </a:extLst>
              </a:tr>
              <a:tr h="563307">
                <a:tc>
                  <a:txBody>
                    <a:bodyPr/>
                    <a:lstStyle/>
                    <a:p>
                      <a:r>
                        <a:rPr lang="tr-TR"/>
                        <a:t>CR oranları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İstatistiksel artış (43.5% </a:t>
                      </a:r>
                      <a:r>
                        <a:rPr lang="tr-TR" dirty="0" err="1"/>
                        <a:t>vs</a:t>
                      </a:r>
                      <a:r>
                        <a:rPr lang="tr-TR" dirty="0"/>
                        <a:t> 34%)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493973"/>
                  </a:ext>
                </a:extLst>
              </a:tr>
              <a:tr h="321890">
                <a:tc>
                  <a:txBody>
                    <a:bodyPr/>
                    <a:lstStyle/>
                    <a:p>
                      <a:r>
                        <a:rPr lang="tr-TR"/>
                        <a:t>Güvenlik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Benzer profil, yeni ciddi AE yok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096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738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4E972C-B4F2-406D-82DC-A09E1CE0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64769E8-04D5-4117-85F5-DE477DE1E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B740E91-EA64-44C7-9B7F-69914E187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193" y="2115821"/>
            <a:ext cx="8608000" cy="420624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FE12D3F-360B-4FBA-A95C-62DF246E1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076" y="220027"/>
            <a:ext cx="6327031" cy="1458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C3A6F18E-496D-46D9-82D2-832A4CEB1E15}"/>
              </a:ext>
            </a:extLst>
          </p:cNvPr>
          <p:cNvSpPr/>
          <p:nvPr/>
        </p:nvSpPr>
        <p:spPr>
          <a:xfrm>
            <a:off x="5529943" y="1197201"/>
            <a:ext cx="6662057" cy="4833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/>
              <a:t>Transplanta</a:t>
            </a:r>
            <a:r>
              <a:rPr lang="tr-TR" sz="2400" b="1" dirty="0"/>
              <a:t> Uygun Hastalar</a:t>
            </a:r>
          </a:p>
        </p:txBody>
      </p:sp>
    </p:spTree>
    <p:extLst>
      <p:ext uri="{BB962C8B-B14F-4D97-AF65-F5344CB8AC3E}">
        <p14:creationId xmlns:p14="http://schemas.microsoft.com/office/powerpoint/2010/main" val="1150128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F27C43A-910A-89D4-4C9C-7E2F231A7B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51" t="11177" r="30692" b="19743"/>
          <a:stretch>
            <a:fillRect/>
          </a:stretch>
        </p:blipFill>
        <p:spPr>
          <a:xfrm>
            <a:off x="0" y="0"/>
            <a:ext cx="6581273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FD039D0-08DA-40CB-C783-ABA2FB642EC5}"/>
              </a:ext>
            </a:extLst>
          </p:cNvPr>
          <p:cNvSpPr txBox="1"/>
          <p:nvPr/>
        </p:nvSpPr>
        <p:spPr>
          <a:xfrm>
            <a:off x="6298531" y="162887"/>
            <a:ext cx="61000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 err="1"/>
              <a:t>Lenalidomid</a:t>
            </a:r>
            <a:r>
              <a:rPr lang="tr-TR" b="1" dirty="0"/>
              <a:t> başlangıç ​​tedavisi olarak kullanılamıyorsa veya ABY de Dara-</a:t>
            </a:r>
            <a:r>
              <a:rPr lang="tr-TR" b="1" dirty="0" err="1"/>
              <a:t>VCd</a:t>
            </a:r>
            <a:r>
              <a:rPr lang="tr-TR" b="1" dirty="0"/>
              <a:t>, </a:t>
            </a:r>
            <a:r>
              <a:rPr lang="tr-TR" b="1" dirty="0" err="1"/>
              <a:t>VCd</a:t>
            </a:r>
            <a:r>
              <a:rPr lang="tr-TR" b="1" dirty="0"/>
              <a:t> veya </a:t>
            </a:r>
            <a:r>
              <a:rPr lang="tr-TR" b="1" dirty="0" err="1"/>
              <a:t>VTd</a:t>
            </a:r>
            <a:r>
              <a:rPr lang="tr-TR" b="1" dirty="0"/>
              <a:t> gibi diğer </a:t>
            </a:r>
            <a:r>
              <a:rPr lang="tr-TR" b="1" dirty="0" err="1"/>
              <a:t>bortezomib</a:t>
            </a:r>
            <a:r>
              <a:rPr lang="tr-TR" b="1" dirty="0"/>
              <a:t> içeren rejimler</a:t>
            </a:r>
          </a:p>
          <a:p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00644B2-3606-2F2E-986E-3EB45A173DE1}"/>
              </a:ext>
            </a:extLst>
          </p:cNvPr>
          <p:cNvSpPr txBox="1"/>
          <p:nvPr/>
        </p:nvSpPr>
        <p:spPr>
          <a:xfrm>
            <a:off x="6581273" y="1926195"/>
            <a:ext cx="52698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/>
              <a:t>Hafif zincirli </a:t>
            </a:r>
            <a:r>
              <a:rPr lang="tr-TR" b="1" dirty="0" err="1"/>
              <a:t>cast</a:t>
            </a:r>
            <a:r>
              <a:rPr lang="tr-TR" b="1" dirty="0"/>
              <a:t> nefropatisine sekonder olduğundan şüphelenilen ABY olan hastalarda, plazma değişimi ile birlikte başlangıç ​​tedavisi olarak </a:t>
            </a:r>
            <a:r>
              <a:rPr lang="tr-TR" b="1" dirty="0" err="1"/>
              <a:t>daratumumab</a:t>
            </a:r>
            <a:r>
              <a:rPr lang="tr-TR" b="1" dirty="0"/>
              <a:t> + VCD’. </a:t>
            </a:r>
          </a:p>
          <a:p>
            <a:endParaRPr lang="tr-TR" b="1" dirty="0"/>
          </a:p>
          <a:p>
            <a:r>
              <a:rPr lang="tr-TR" b="1" dirty="0"/>
              <a:t>Serum serbest hafif zincir düzeyleri &lt;50 mg/dl olana kadar plazma değişimi günlük olarak sürdürülür </a:t>
            </a:r>
            <a:endParaRPr lang="tr-TR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CDD01D5-080D-168D-2538-CF33E5749296}"/>
              </a:ext>
            </a:extLst>
          </p:cNvPr>
          <p:cNvSpPr txBox="1"/>
          <p:nvPr/>
        </p:nvSpPr>
        <p:spPr>
          <a:xfrm>
            <a:off x="6728660" y="4448582"/>
            <a:ext cx="49750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/>
              <a:t>Plazma hücreli lösemi veya multipl </a:t>
            </a:r>
            <a:r>
              <a:rPr lang="tr-TR" b="1" dirty="0" err="1"/>
              <a:t>ekstramedüller</a:t>
            </a:r>
            <a:r>
              <a:rPr lang="tr-TR" b="1" dirty="0"/>
              <a:t> </a:t>
            </a:r>
            <a:r>
              <a:rPr lang="tr-TR" b="1" dirty="0" err="1"/>
              <a:t>plazmasitomlu</a:t>
            </a:r>
            <a:r>
              <a:rPr lang="tr-TR" b="1" dirty="0"/>
              <a:t> hastalarda, başlangıç ​​tedavisi olarak VTD-PACE veya PAD + </a:t>
            </a:r>
            <a:r>
              <a:rPr lang="tr-TR" b="1" dirty="0" err="1"/>
              <a:t>daratumumab</a:t>
            </a:r>
            <a:r>
              <a:rPr lang="tr-TR" b="1" dirty="0"/>
              <a:t>, ardından ASCT ve ardından </a:t>
            </a:r>
            <a:r>
              <a:rPr lang="tr-TR" b="1" dirty="0" err="1"/>
              <a:t>bortezomib</a:t>
            </a:r>
            <a:r>
              <a:rPr lang="tr-TR" b="1" dirty="0"/>
              <a:t> bazlı bir rejimle idame</a:t>
            </a:r>
          </a:p>
        </p:txBody>
      </p:sp>
    </p:spTree>
    <p:extLst>
      <p:ext uri="{BB962C8B-B14F-4D97-AF65-F5344CB8AC3E}">
        <p14:creationId xmlns:p14="http://schemas.microsoft.com/office/powerpoint/2010/main" val="374014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83316D2A-5BBC-E6C8-D439-E9E1E20009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51" t="11177" r="30692" b="19743"/>
          <a:stretch>
            <a:fillRect/>
          </a:stretch>
        </p:blipFill>
        <p:spPr>
          <a:xfrm>
            <a:off x="0" y="0"/>
            <a:ext cx="6581273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7D4D8B1-ABE4-CB81-1C4E-555E7998D327}"/>
              </a:ext>
            </a:extLst>
          </p:cNvPr>
          <p:cNvSpPr txBox="1"/>
          <p:nvPr/>
        </p:nvSpPr>
        <p:spPr>
          <a:xfrm>
            <a:off x="6346658" y="295780"/>
            <a:ext cx="54322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Risk Sınıflaması – “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Double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‑Hit” ve “Triple‑Hit” MM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Yüksek riskli si­to­ge­ne­tik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anormallikler: del(17p), t(4;14), t(14;16), t(14;20), 1q kazancı, del(1p), p53 mutasyonu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FF0000"/>
                </a:solidFill>
                <a:effectLst/>
              </a:rPr>
              <a:t>≥ 2 yüksek risk → “</a:t>
            </a:r>
            <a:r>
              <a:rPr lang="tr-TR" b="0" i="0" u="none" strike="noStrike" dirty="0" err="1">
                <a:solidFill>
                  <a:srgbClr val="FF0000"/>
                </a:solidFill>
                <a:effectLst/>
              </a:rPr>
              <a:t>double</a:t>
            </a:r>
            <a:r>
              <a:rPr lang="tr-TR" b="0" i="0" u="none" strike="noStrike" dirty="0">
                <a:solidFill>
                  <a:srgbClr val="FF0000"/>
                </a:solidFill>
                <a:effectLst/>
              </a:rPr>
              <a:t>‑hit”;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b="0" i="0" u="none" strike="noStrike" dirty="0">
                <a:solidFill>
                  <a:srgbClr val="FF0000"/>
                </a:solidFill>
                <a:effectLst/>
              </a:rPr>
              <a:t>≥ 3 anormallik → “triple‑hit” MM olarak sınıflanıyor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0E8C188-4F9C-475C-4A57-000EF2BDADEA}"/>
              </a:ext>
            </a:extLst>
          </p:cNvPr>
          <p:cNvSpPr txBox="1"/>
          <p:nvPr/>
        </p:nvSpPr>
        <p:spPr>
          <a:xfrm>
            <a:off x="6749716" y="3429000"/>
            <a:ext cx="49449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b="1" dirty="0"/>
              <a:t>İlk nakilden sonra CR elde edilmeyen yüksek riskli hastalığı olan seçilmiş hastalarda tandem OKHN düşünülebilir. Ancak rutin tandem OKHN, klinik çalışma dışında önerilmez.</a:t>
            </a:r>
          </a:p>
        </p:txBody>
      </p:sp>
    </p:spTree>
    <p:extLst>
      <p:ext uri="{BB962C8B-B14F-4D97-AF65-F5344CB8AC3E}">
        <p14:creationId xmlns:p14="http://schemas.microsoft.com/office/powerpoint/2010/main" val="2724317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35EDDC0-661B-2EC3-E00E-128E443D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649" t="13235" r="24387" b="6765"/>
          <a:stretch>
            <a:fillRect/>
          </a:stretch>
        </p:blipFill>
        <p:spPr>
          <a:xfrm>
            <a:off x="-1" y="0"/>
            <a:ext cx="6372225" cy="6858000"/>
          </a:xfrm>
          <a:prstGeom prst="rect">
            <a:avLst/>
          </a:prstGeom>
        </p:spPr>
      </p:pic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F77C3E6-7E7A-4201-5FC7-F96F8048F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634452"/>
              </p:ext>
            </p:extLst>
          </p:nvPr>
        </p:nvGraphicFramePr>
        <p:xfrm>
          <a:off x="6372223" y="1"/>
          <a:ext cx="5709850" cy="4389120"/>
        </p:xfrm>
        <a:graphic>
          <a:graphicData uri="http://schemas.openxmlformats.org/drawingml/2006/table">
            <a:tbl>
              <a:tblPr/>
              <a:tblGrid>
                <a:gridCol w="1141970">
                  <a:extLst>
                    <a:ext uri="{9D8B030D-6E8A-4147-A177-3AD203B41FA5}">
                      <a16:colId xmlns:a16="http://schemas.microsoft.com/office/drawing/2014/main" val="1727791229"/>
                    </a:ext>
                  </a:extLst>
                </a:gridCol>
                <a:gridCol w="1141970">
                  <a:extLst>
                    <a:ext uri="{9D8B030D-6E8A-4147-A177-3AD203B41FA5}">
                      <a16:colId xmlns:a16="http://schemas.microsoft.com/office/drawing/2014/main" val="3348650456"/>
                    </a:ext>
                  </a:extLst>
                </a:gridCol>
                <a:gridCol w="1141970">
                  <a:extLst>
                    <a:ext uri="{9D8B030D-6E8A-4147-A177-3AD203B41FA5}">
                      <a16:colId xmlns:a16="http://schemas.microsoft.com/office/drawing/2014/main" val="2825145079"/>
                    </a:ext>
                  </a:extLst>
                </a:gridCol>
                <a:gridCol w="1141970">
                  <a:extLst>
                    <a:ext uri="{9D8B030D-6E8A-4147-A177-3AD203B41FA5}">
                      <a16:colId xmlns:a16="http://schemas.microsoft.com/office/drawing/2014/main" val="1430961402"/>
                    </a:ext>
                  </a:extLst>
                </a:gridCol>
                <a:gridCol w="1141970">
                  <a:extLst>
                    <a:ext uri="{9D8B030D-6E8A-4147-A177-3AD203B41FA5}">
                      <a16:colId xmlns:a16="http://schemas.microsoft.com/office/drawing/2014/main" val="895226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tr-TR"/>
                        <a:t>Kol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38 ay PFS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6 yıl PFS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6 yıl 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Notlar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55125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tr-TR"/>
                        <a:t>Auto/Auto + Len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%58.5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~43.9%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~73%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Yüksek riskte PFS artışı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54705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tr-TR"/>
                        <a:t>Auto + RVD + Len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%57.8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~39.7%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~75%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—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96436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tr-TR"/>
                        <a:t>Auto + Len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%53.9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~40.9%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~76%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—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022939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tr-TR"/>
                        <a:t>İdame devam eden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%79.5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PFS anlamlı artış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16732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tr-TR"/>
                        <a:t>İdame sonlandırılan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%61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/>
                        <a:t>–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—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8497329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0D13699E-F2E1-3243-B426-08AEA84EBE62}"/>
              </a:ext>
            </a:extLst>
          </p:cNvPr>
          <p:cNvSpPr txBox="1"/>
          <p:nvPr/>
        </p:nvSpPr>
        <p:spPr>
          <a:xfrm>
            <a:off x="6372223" y="4549675"/>
            <a:ext cx="55149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Sonuç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Basit transplant +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lenalidomid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idame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genellikle tercih edilen yaklaşım.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Yüksek riskli vakalarda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 tandem transplant önerilebilir.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İdame tedavisinde uzun süreli (~38 aydan sonrasına kadar) devam</a:t>
            </a:r>
            <a:r>
              <a:rPr lang="tr-TR" b="0" i="0" u="none" strike="noStrike" dirty="0">
                <a:solidFill>
                  <a:srgbClr val="000000"/>
                </a:solidFill>
                <a:effectLst/>
              </a:rPr>
              <a:t>, PFS anlamında önemli kazanç sağlıyor.</a:t>
            </a:r>
          </a:p>
        </p:txBody>
      </p:sp>
    </p:spTree>
    <p:extLst>
      <p:ext uri="{BB962C8B-B14F-4D97-AF65-F5344CB8AC3E}">
        <p14:creationId xmlns:p14="http://schemas.microsoft.com/office/powerpoint/2010/main" val="2365196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C7D7392-CA13-4388-4748-6BEE2A6065AF}"/>
              </a:ext>
            </a:extLst>
          </p:cNvPr>
          <p:cNvSpPr txBox="1"/>
          <p:nvPr/>
        </p:nvSpPr>
        <p:spPr>
          <a:xfrm>
            <a:off x="6497052" y="0"/>
            <a:ext cx="56997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yüksek riskli ve yeni tanı almış multipl miyelom (MM) hastalarında, otolog kök hücre nakline uygun olan bireyler için, ilk basamak tedavi olarak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BCMA (B-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cell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tr-TR" b="1" i="0" u="none" strike="noStrike" dirty="0" err="1">
                <a:solidFill>
                  <a:srgbClr val="000000"/>
                </a:solidFill>
                <a:effectLst/>
              </a:rPr>
              <a:t>maturation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 antigen)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ve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CD19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hedefli bir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FASTCAR-T hücre tedavisi (GC012F/AZD0120)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kullanılarak yürütülen bir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faz I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açık etiketli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 </a:t>
            </a:r>
            <a:r>
              <a:rPr lang="tr-TR" b="1" i="0" u="none" strike="noStrike" dirty="0">
                <a:solidFill>
                  <a:srgbClr val="000000"/>
                </a:solidFill>
                <a:effectLst/>
              </a:rPr>
              <a:t>tek kollu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klinik araştırmanın güncellenmiş sonuçları</a:t>
            </a:r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272FF17-370D-35F1-5CEB-1E0F2E75BC10}"/>
              </a:ext>
            </a:extLst>
          </p:cNvPr>
          <p:cNvSpPr txBox="1"/>
          <p:nvPr/>
        </p:nvSpPr>
        <p:spPr>
          <a:xfrm>
            <a:off x="6496300" y="2551837"/>
            <a:ext cx="56997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r-TR" dirty="0"/>
              <a:t>Multipl miyelomda özellikle yüksek riskli hastalar için etkili ilk basamak tedavi seçenekleri sınırlıdır.</a:t>
            </a:r>
          </a:p>
          <a:p>
            <a:pPr>
              <a:buNone/>
            </a:pPr>
            <a:r>
              <a:rPr lang="tr-TR" dirty="0"/>
              <a:t>Bu çalışma, klasik tedavilere kıyasla daha erken dönemde CAR-T tedavisinin uygulanabilirliğini araştırmaktadır.</a:t>
            </a:r>
          </a:p>
          <a:p>
            <a:r>
              <a:rPr lang="tr-TR" dirty="0"/>
              <a:t>Hem BCMA hem CD19 hedeflenerek, hastalığın nüks etme ihtimalinin azaltılması hedeflenmiştir.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6C7B224-94C6-1D27-870B-88AECBC65CE5}"/>
              </a:ext>
            </a:extLst>
          </p:cNvPr>
          <p:cNvSpPr txBox="1"/>
          <p:nvPr/>
        </p:nvSpPr>
        <p:spPr>
          <a:xfrm>
            <a:off x="6096000" y="5397415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b="1" dirty="0"/>
              <a:t>Yüksek riskli MM hastalarının %86’sı 2,5 yıldır hiçbir tedavi almamalarına rağmen MRD negatif tam yanıtta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779F1EC-E1F9-3513-50CD-ACAC5FCE5E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05" t="8832" r="37409" b="6656"/>
          <a:stretch>
            <a:fillRect/>
          </a:stretch>
        </p:blipFill>
        <p:spPr>
          <a:xfrm>
            <a:off x="0" y="0"/>
            <a:ext cx="6096000" cy="654403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7C96ADF-47A1-9449-B6F3-D797A11C526F}"/>
              </a:ext>
            </a:extLst>
          </p:cNvPr>
          <p:cNvSpPr txBox="1"/>
          <p:nvPr/>
        </p:nvSpPr>
        <p:spPr>
          <a:xfrm>
            <a:off x="2899611" y="1323474"/>
            <a:ext cx="200445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EHA 2025 POSTER</a:t>
            </a:r>
          </a:p>
        </p:txBody>
      </p:sp>
    </p:spTree>
    <p:extLst>
      <p:ext uri="{BB962C8B-B14F-4D97-AF65-F5344CB8AC3E}">
        <p14:creationId xmlns:p14="http://schemas.microsoft.com/office/powerpoint/2010/main" val="1713925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E93F4C3-DFF2-3421-5C62-822FE3B1D1DF}"/>
              </a:ext>
            </a:extLst>
          </p:cNvPr>
          <p:cNvSpPr/>
          <p:nvPr/>
        </p:nvSpPr>
        <p:spPr>
          <a:xfrm>
            <a:off x="0" y="0"/>
            <a:ext cx="2801257" cy="5108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err="1">
                <a:solidFill>
                  <a:schemeClr val="tx1"/>
                </a:solidFill>
              </a:rPr>
              <a:t>Proteozom</a:t>
            </a:r>
            <a:r>
              <a:rPr lang="tr-TR" b="1" dirty="0">
                <a:solidFill>
                  <a:schemeClr val="tx1"/>
                </a:solidFill>
              </a:rPr>
              <a:t> inhibitörleri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70035D5D-949D-FDCF-5861-6B3B95D28F23}"/>
              </a:ext>
            </a:extLst>
          </p:cNvPr>
          <p:cNvSpPr/>
          <p:nvPr/>
        </p:nvSpPr>
        <p:spPr>
          <a:xfrm>
            <a:off x="0" y="1148575"/>
            <a:ext cx="2569029" cy="4870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Monoklonal Antikorlar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7F5F64B7-8B9B-4095-6016-188EA10E0117}"/>
              </a:ext>
            </a:extLst>
          </p:cNvPr>
          <p:cNvSpPr/>
          <p:nvPr/>
        </p:nvSpPr>
        <p:spPr>
          <a:xfrm>
            <a:off x="29029" y="2387383"/>
            <a:ext cx="972457" cy="53947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BITE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A053F214-305D-109D-8842-731730F26545}"/>
              </a:ext>
            </a:extLst>
          </p:cNvPr>
          <p:cNvSpPr/>
          <p:nvPr/>
        </p:nvSpPr>
        <p:spPr>
          <a:xfrm>
            <a:off x="0" y="3674226"/>
            <a:ext cx="3193143" cy="5394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Histon </a:t>
            </a:r>
            <a:r>
              <a:rPr lang="tr-TR" b="1" dirty="0" err="1">
                <a:solidFill>
                  <a:schemeClr val="tx1"/>
                </a:solidFill>
              </a:rPr>
              <a:t>deasetilaz</a:t>
            </a:r>
            <a:r>
              <a:rPr lang="tr-TR" b="1" dirty="0">
                <a:solidFill>
                  <a:schemeClr val="tx1"/>
                </a:solidFill>
              </a:rPr>
              <a:t> inhibitörleri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B1F6A1B6-6486-68A6-0AA2-F225C1DB4367}"/>
              </a:ext>
            </a:extLst>
          </p:cNvPr>
          <p:cNvSpPr/>
          <p:nvPr/>
        </p:nvSpPr>
        <p:spPr>
          <a:xfrm>
            <a:off x="29029" y="5076214"/>
            <a:ext cx="972457" cy="49616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CAR T 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984EC574-9CB4-B970-DA84-5B3BB0C457DF}"/>
              </a:ext>
            </a:extLst>
          </p:cNvPr>
          <p:cNvSpPr/>
          <p:nvPr/>
        </p:nvSpPr>
        <p:spPr>
          <a:xfrm>
            <a:off x="29029" y="1777149"/>
            <a:ext cx="2351314" cy="5394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err="1">
                <a:solidFill>
                  <a:schemeClr val="tx1"/>
                </a:solidFill>
              </a:rPr>
              <a:t>Bispesifik</a:t>
            </a:r>
            <a:r>
              <a:rPr lang="tr-TR" b="1" dirty="0">
                <a:solidFill>
                  <a:schemeClr val="tx1"/>
                </a:solidFill>
              </a:rPr>
              <a:t> Antikorlar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318CACDB-8A9E-BFC0-4037-28F5EF7FFAF5}"/>
              </a:ext>
            </a:extLst>
          </p:cNvPr>
          <p:cNvSpPr/>
          <p:nvPr/>
        </p:nvSpPr>
        <p:spPr>
          <a:xfrm>
            <a:off x="0" y="4347934"/>
            <a:ext cx="4833257" cy="6201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Nükleer eksport protein </a:t>
            </a:r>
            <a:r>
              <a:rPr lang="tr-TR" b="1" dirty="0" err="1">
                <a:solidFill>
                  <a:schemeClr val="tx1"/>
                </a:solidFill>
              </a:rPr>
              <a:t>exportin</a:t>
            </a:r>
            <a:r>
              <a:rPr lang="tr-TR" b="1" dirty="0">
                <a:solidFill>
                  <a:schemeClr val="tx1"/>
                </a:solidFill>
              </a:rPr>
              <a:t> 1 </a:t>
            </a:r>
            <a:r>
              <a:rPr lang="tr-TR" b="1" dirty="0" err="1">
                <a:solidFill>
                  <a:schemeClr val="tx1"/>
                </a:solidFill>
              </a:rPr>
              <a:t>inhibitorleri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D6F4261B-AF4D-8B47-CA5A-E0C417A4412C}"/>
              </a:ext>
            </a:extLst>
          </p:cNvPr>
          <p:cNvSpPr/>
          <p:nvPr/>
        </p:nvSpPr>
        <p:spPr>
          <a:xfrm>
            <a:off x="0" y="580642"/>
            <a:ext cx="1349829" cy="4380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>
                <a:solidFill>
                  <a:schemeClr val="tx1"/>
                </a:solidFill>
              </a:rPr>
              <a:t>IMIDler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0B8AD6B-DB5F-4E36-9AF1-3D0E84A711D5}"/>
              </a:ext>
            </a:extLst>
          </p:cNvPr>
          <p:cNvSpPr/>
          <p:nvPr/>
        </p:nvSpPr>
        <p:spPr>
          <a:xfrm>
            <a:off x="0" y="3044264"/>
            <a:ext cx="2670629" cy="5394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Antikor İlaç Konjugatları</a:t>
            </a: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1C2F5030-F17E-AFC0-E0C0-9C2000CF55ED}"/>
              </a:ext>
            </a:extLst>
          </p:cNvPr>
          <p:cNvSpPr/>
          <p:nvPr/>
        </p:nvSpPr>
        <p:spPr>
          <a:xfrm>
            <a:off x="0" y="5657189"/>
            <a:ext cx="2569029" cy="6201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err="1">
                <a:solidFill>
                  <a:schemeClr val="tx1"/>
                </a:solidFill>
              </a:rPr>
              <a:t>Check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b="1" dirty="0" err="1">
                <a:solidFill>
                  <a:schemeClr val="tx1"/>
                </a:solidFill>
              </a:rPr>
              <a:t>point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b="1" dirty="0" err="1">
                <a:solidFill>
                  <a:schemeClr val="tx1"/>
                </a:solidFill>
              </a:rPr>
              <a:t>inhibitorleri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F967B353-4ACA-C787-5F23-922AD991EF4F}"/>
              </a:ext>
            </a:extLst>
          </p:cNvPr>
          <p:cNvSpPr/>
          <p:nvPr/>
        </p:nvSpPr>
        <p:spPr>
          <a:xfrm>
            <a:off x="29029" y="6473370"/>
            <a:ext cx="2017485" cy="3846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>
                <a:solidFill>
                  <a:schemeClr val="tx1"/>
                </a:solidFill>
              </a:rPr>
              <a:t>Alkilleyiciler</a:t>
            </a:r>
          </a:p>
        </p:txBody>
      </p:sp>
    </p:spTree>
    <p:extLst>
      <p:ext uri="{BB962C8B-B14F-4D97-AF65-F5344CB8AC3E}">
        <p14:creationId xmlns:p14="http://schemas.microsoft.com/office/powerpoint/2010/main" val="763226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94123" y="3802398"/>
            <a:ext cx="10515600" cy="1325563"/>
          </a:xfrm>
        </p:spPr>
        <p:txBody>
          <a:bodyPr/>
          <a:lstStyle/>
          <a:p>
            <a:r>
              <a:rPr lang="tr-TR" dirty="0"/>
              <a:t>SABRINIZ VE DİKKATİNİZ İÇİN TESEKKÜRLER…………….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2072165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8472" y="242966"/>
            <a:ext cx="3149974" cy="5000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spcBef>
                <a:spcPts val="88"/>
              </a:spcBef>
            </a:pPr>
            <a:r>
              <a:rPr sz="1588" b="1" dirty="0">
                <a:latin typeface="Arial"/>
                <a:cs typeface="Arial"/>
              </a:rPr>
              <a:t>NCCN</a:t>
            </a:r>
            <a:r>
              <a:rPr sz="1588" b="1" spc="-71" dirty="0">
                <a:latin typeface="Arial"/>
                <a:cs typeface="Arial"/>
              </a:rPr>
              <a:t> </a:t>
            </a:r>
            <a:r>
              <a:rPr sz="1588" b="1" dirty="0">
                <a:latin typeface="Arial"/>
                <a:cs typeface="Arial"/>
              </a:rPr>
              <a:t>Guidelines</a:t>
            </a:r>
            <a:r>
              <a:rPr sz="1588" b="1" spc="-62" dirty="0">
                <a:latin typeface="Arial"/>
                <a:cs typeface="Arial"/>
              </a:rPr>
              <a:t> </a:t>
            </a:r>
            <a:r>
              <a:rPr sz="1588" b="1" dirty="0">
                <a:latin typeface="Arial"/>
                <a:cs typeface="Arial"/>
              </a:rPr>
              <a:t>Version</a:t>
            </a:r>
            <a:r>
              <a:rPr sz="1588" b="1" spc="-62" dirty="0">
                <a:latin typeface="Arial"/>
                <a:cs typeface="Arial"/>
              </a:rPr>
              <a:t> </a:t>
            </a:r>
            <a:r>
              <a:rPr sz="1588" b="1" spc="-9" dirty="0">
                <a:latin typeface="Arial"/>
                <a:cs typeface="Arial"/>
              </a:rPr>
              <a:t>1.2026 </a:t>
            </a:r>
            <a:r>
              <a:rPr sz="1588" b="1" dirty="0">
                <a:latin typeface="Arial"/>
                <a:cs typeface="Arial"/>
              </a:rPr>
              <a:t>Multiple</a:t>
            </a:r>
            <a:r>
              <a:rPr sz="1588" b="1" spc="-93" dirty="0">
                <a:latin typeface="Arial"/>
                <a:cs typeface="Arial"/>
              </a:rPr>
              <a:t> </a:t>
            </a:r>
            <a:r>
              <a:rPr sz="1588" b="1" spc="-9" dirty="0">
                <a:latin typeface="Arial"/>
                <a:cs typeface="Arial"/>
              </a:rPr>
              <a:t>Myeloma</a:t>
            </a:r>
            <a:endParaRPr sz="1588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22301" y="6258485"/>
            <a:ext cx="3184151" cy="182656"/>
          </a:xfrm>
          <a:custGeom>
            <a:avLst/>
            <a:gdLst/>
            <a:ahLst/>
            <a:cxnLst/>
            <a:rect l="l" t="t" r="r" b="b"/>
            <a:pathLst>
              <a:path w="3608704" h="207009">
                <a:moveTo>
                  <a:pt x="0" y="206756"/>
                </a:moveTo>
                <a:lnTo>
                  <a:pt x="3608273" y="206756"/>
                </a:lnTo>
                <a:lnTo>
                  <a:pt x="3608273" y="0"/>
                </a:lnTo>
                <a:lnTo>
                  <a:pt x="0" y="0"/>
                </a:lnTo>
                <a:lnTo>
                  <a:pt x="0" y="20675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8949947" y="265960"/>
            <a:ext cx="1331259" cy="4595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0288" marR="4483" indent="-349642" algn="r">
              <a:spcBef>
                <a:spcPts val="88"/>
              </a:spcBef>
            </a:pPr>
            <a:r>
              <a:rPr sz="971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NCCN</a:t>
            </a:r>
            <a:r>
              <a:rPr sz="971" u="sng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Guidelines</a:t>
            </a:r>
            <a:r>
              <a:rPr sz="971" u="sng" spc="-4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Index</a:t>
            </a:r>
            <a:r>
              <a:rPr sz="971" spc="-9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971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Table </a:t>
            </a:r>
            <a:r>
              <a:rPr sz="971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971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Contents</a:t>
            </a:r>
            <a:endParaRPr sz="971">
              <a:latin typeface="Arial"/>
              <a:cs typeface="Arial"/>
            </a:endParaRPr>
          </a:p>
          <a:p>
            <a:pPr marR="4483" algn="r"/>
            <a:r>
              <a:rPr sz="97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Discussion</a:t>
            </a:r>
            <a:endParaRPr sz="971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22302" y="892997"/>
            <a:ext cx="8347822" cy="0"/>
          </a:xfrm>
          <a:custGeom>
            <a:avLst/>
            <a:gdLst/>
            <a:ahLst/>
            <a:cxnLst/>
            <a:rect l="l" t="t" r="r" b="b"/>
            <a:pathLst>
              <a:path w="9460865">
                <a:moveTo>
                  <a:pt x="0" y="0"/>
                </a:moveTo>
                <a:lnTo>
                  <a:pt x="9460382" y="0"/>
                </a:lnTo>
              </a:path>
            </a:pathLst>
          </a:custGeom>
          <a:ln w="25400">
            <a:solidFill>
              <a:srgbClr val="0065A4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2770" y="233967"/>
            <a:ext cx="1059352" cy="54403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925529" y="219522"/>
            <a:ext cx="570379" cy="568138"/>
            <a:chOff x="302666" y="248792"/>
            <a:chExt cx="646430" cy="6438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66" y="248792"/>
              <a:ext cx="645833" cy="6436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2097" y="611898"/>
              <a:ext cx="508634" cy="115570"/>
            </a:xfrm>
            <a:custGeom>
              <a:avLst/>
              <a:gdLst/>
              <a:ahLst/>
              <a:cxnLst/>
              <a:rect l="l" t="t" r="r" b="b"/>
              <a:pathLst>
                <a:path w="508634" h="115570">
                  <a:moveTo>
                    <a:pt x="124764" y="6667"/>
                  </a:moveTo>
                  <a:lnTo>
                    <a:pt x="124421" y="3175"/>
                  </a:lnTo>
                  <a:lnTo>
                    <a:pt x="123405" y="2171"/>
                  </a:lnTo>
                  <a:lnTo>
                    <a:pt x="116789" y="2501"/>
                  </a:lnTo>
                  <a:lnTo>
                    <a:pt x="97459" y="2667"/>
                  </a:lnTo>
                  <a:lnTo>
                    <a:pt x="81711" y="2171"/>
                  </a:lnTo>
                  <a:lnTo>
                    <a:pt x="80683" y="3175"/>
                  </a:lnTo>
                  <a:lnTo>
                    <a:pt x="80352" y="6667"/>
                  </a:lnTo>
                  <a:lnTo>
                    <a:pt x="81711" y="8013"/>
                  </a:lnTo>
                  <a:lnTo>
                    <a:pt x="90855" y="9347"/>
                  </a:lnTo>
                  <a:lnTo>
                    <a:pt x="94589" y="10515"/>
                  </a:lnTo>
                  <a:lnTo>
                    <a:pt x="98653" y="73418"/>
                  </a:lnTo>
                  <a:lnTo>
                    <a:pt x="97980" y="75082"/>
                  </a:lnTo>
                  <a:lnTo>
                    <a:pt x="56896" y="27800"/>
                  </a:lnTo>
                  <a:lnTo>
                    <a:pt x="39497" y="2171"/>
                  </a:lnTo>
                  <a:lnTo>
                    <a:pt x="35941" y="2501"/>
                  </a:lnTo>
                  <a:lnTo>
                    <a:pt x="18300" y="2667"/>
                  </a:lnTo>
                  <a:lnTo>
                    <a:pt x="1866" y="2171"/>
                  </a:lnTo>
                  <a:lnTo>
                    <a:pt x="177" y="2667"/>
                  </a:lnTo>
                  <a:lnTo>
                    <a:pt x="0" y="6667"/>
                  </a:lnTo>
                  <a:lnTo>
                    <a:pt x="1193" y="8013"/>
                  </a:lnTo>
                  <a:lnTo>
                    <a:pt x="11861" y="9512"/>
                  </a:lnTo>
                  <a:lnTo>
                    <a:pt x="14236" y="11506"/>
                  </a:lnTo>
                  <a:lnTo>
                    <a:pt x="16611" y="16687"/>
                  </a:lnTo>
                  <a:lnTo>
                    <a:pt x="16776" y="19354"/>
                  </a:lnTo>
                  <a:lnTo>
                    <a:pt x="16675" y="80759"/>
                  </a:lnTo>
                  <a:lnTo>
                    <a:pt x="2197" y="107454"/>
                  </a:lnTo>
                  <a:lnTo>
                    <a:pt x="850" y="108788"/>
                  </a:lnTo>
                  <a:lnTo>
                    <a:pt x="1193" y="112293"/>
                  </a:lnTo>
                  <a:lnTo>
                    <a:pt x="2197" y="113296"/>
                  </a:lnTo>
                  <a:lnTo>
                    <a:pt x="8648" y="112966"/>
                  </a:lnTo>
                  <a:lnTo>
                    <a:pt x="27965" y="112788"/>
                  </a:lnTo>
                  <a:lnTo>
                    <a:pt x="43903" y="113296"/>
                  </a:lnTo>
                  <a:lnTo>
                    <a:pt x="44919" y="112293"/>
                  </a:lnTo>
                  <a:lnTo>
                    <a:pt x="45262" y="108788"/>
                  </a:lnTo>
                  <a:lnTo>
                    <a:pt x="43903" y="107454"/>
                  </a:lnTo>
                  <a:lnTo>
                    <a:pt x="34747" y="106121"/>
                  </a:lnTo>
                  <a:lnTo>
                    <a:pt x="30848" y="104952"/>
                  </a:lnTo>
                  <a:lnTo>
                    <a:pt x="26784" y="29527"/>
                  </a:lnTo>
                  <a:lnTo>
                    <a:pt x="27635" y="27863"/>
                  </a:lnTo>
                  <a:lnTo>
                    <a:pt x="30429" y="30594"/>
                  </a:lnTo>
                  <a:lnTo>
                    <a:pt x="34328" y="35039"/>
                  </a:lnTo>
                  <a:lnTo>
                    <a:pt x="93230" y="106616"/>
                  </a:lnTo>
                  <a:lnTo>
                    <a:pt x="98831" y="115138"/>
                  </a:lnTo>
                  <a:lnTo>
                    <a:pt x="103060" y="115138"/>
                  </a:lnTo>
                  <a:lnTo>
                    <a:pt x="107810" y="113296"/>
                  </a:lnTo>
                  <a:lnTo>
                    <a:pt x="109004" y="111290"/>
                  </a:lnTo>
                  <a:lnTo>
                    <a:pt x="108800" y="106299"/>
                  </a:lnTo>
                  <a:lnTo>
                    <a:pt x="108661" y="84429"/>
                  </a:lnTo>
                  <a:lnTo>
                    <a:pt x="108800" y="34721"/>
                  </a:lnTo>
                  <a:lnTo>
                    <a:pt x="123405" y="8013"/>
                  </a:lnTo>
                  <a:lnTo>
                    <a:pt x="124764" y="6667"/>
                  </a:lnTo>
                  <a:close/>
                </a:path>
                <a:path w="508634" h="115570">
                  <a:moveTo>
                    <a:pt x="248196" y="83096"/>
                  </a:moveTo>
                  <a:lnTo>
                    <a:pt x="247192" y="81089"/>
                  </a:lnTo>
                  <a:lnTo>
                    <a:pt x="243116" y="80594"/>
                  </a:lnTo>
                  <a:lnTo>
                    <a:pt x="241757" y="81927"/>
                  </a:lnTo>
                  <a:lnTo>
                    <a:pt x="237312" y="90766"/>
                  </a:lnTo>
                  <a:lnTo>
                    <a:pt x="230441" y="99123"/>
                  </a:lnTo>
                  <a:lnTo>
                    <a:pt x="220586" y="105359"/>
                  </a:lnTo>
                  <a:lnTo>
                    <a:pt x="207187" y="107797"/>
                  </a:lnTo>
                  <a:lnTo>
                    <a:pt x="192379" y="104495"/>
                  </a:lnTo>
                  <a:lnTo>
                    <a:pt x="179641" y="94729"/>
                  </a:lnTo>
                  <a:lnTo>
                    <a:pt x="170713" y="78727"/>
                  </a:lnTo>
                  <a:lnTo>
                    <a:pt x="167347" y="56730"/>
                  </a:lnTo>
                  <a:lnTo>
                    <a:pt x="170789" y="35064"/>
                  </a:lnTo>
                  <a:lnTo>
                    <a:pt x="179781" y="19748"/>
                  </a:lnTo>
                  <a:lnTo>
                    <a:pt x="192303" y="10668"/>
                  </a:lnTo>
                  <a:lnTo>
                    <a:pt x="206336" y="7670"/>
                  </a:lnTo>
                  <a:lnTo>
                    <a:pt x="217601" y="9220"/>
                  </a:lnTo>
                  <a:lnTo>
                    <a:pt x="226720" y="13792"/>
                  </a:lnTo>
                  <a:lnTo>
                    <a:pt x="233603" y="21259"/>
                  </a:lnTo>
                  <a:lnTo>
                    <a:pt x="238201" y="31534"/>
                  </a:lnTo>
                  <a:lnTo>
                    <a:pt x="239395" y="33045"/>
                  </a:lnTo>
                  <a:lnTo>
                    <a:pt x="243967" y="32372"/>
                  </a:lnTo>
                  <a:lnTo>
                    <a:pt x="244640" y="30365"/>
                  </a:lnTo>
                  <a:lnTo>
                    <a:pt x="243674" y="22644"/>
                  </a:lnTo>
                  <a:lnTo>
                    <a:pt x="243052" y="14859"/>
                  </a:lnTo>
                  <a:lnTo>
                    <a:pt x="242608" y="4343"/>
                  </a:lnTo>
                  <a:lnTo>
                    <a:pt x="229730" y="2044"/>
                  </a:lnTo>
                  <a:lnTo>
                    <a:pt x="219722" y="635"/>
                  </a:lnTo>
                  <a:lnTo>
                    <a:pt x="207695" y="0"/>
                  </a:lnTo>
                  <a:lnTo>
                    <a:pt x="194614" y="939"/>
                  </a:lnTo>
                  <a:lnTo>
                    <a:pt x="152590" y="22910"/>
                  </a:lnTo>
                  <a:lnTo>
                    <a:pt x="140220" y="59067"/>
                  </a:lnTo>
                  <a:lnTo>
                    <a:pt x="141871" y="73342"/>
                  </a:lnTo>
                  <a:lnTo>
                    <a:pt x="171615" y="108508"/>
                  </a:lnTo>
                  <a:lnTo>
                    <a:pt x="207352" y="115468"/>
                  </a:lnTo>
                  <a:lnTo>
                    <a:pt x="217017" y="114858"/>
                  </a:lnTo>
                  <a:lnTo>
                    <a:pt x="247027" y="91859"/>
                  </a:lnTo>
                  <a:lnTo>
                    <a:pt x="248196" y="83096"/>
                  </a:lnTo>
                  <a:close/>
                </a:path>
                <a:path w="508634" h="115570">
                  <a:moveTo>
                    <a:pt x="371449" y="83096"/>
                  </a:moveTo>
                  <a:lnTo>
                    <a:pt x="370433" y="81089"/>
                  </a:lnTo>
                  <a:lnTo>
                    <a:pt x="366369" y="80594"/>
                  </a:lnTo>
                  <a:lnTo>
                    <a:pt x="365010" y="81927"/>
                  </a:lnTo>
                  <a:lnTo>
                    <a:pt x="360565" y="90766"/>
                  </a:lnTo>
                  <a:lnTo>
                    <a:pt x="353707" y="99123"/>
                  </a:lnTo>
                  <a:lnTo>
                    <a:pt x="343852" y="105359"/>
                  </a:lnTo>
                  <a:lnTo>
                    <a:pt x="330441" y="107797"/>
                  </a:lnTo>
                  <a:lnTo>
                    <a:pt x="315633" y="104495"/>
                  </a:lnTo>
                  <a:lnTo>
                    <a:pt x="302895" y="94729"/>
                  </a:lnTo>
                  <a:lnTo>
                    <a:pt x="293966" y="78727"/>
                  </a:lnTo>
                  <a:lnTo>
                    <a:pt x="290601" y="56730"/>
                  </a:lnTo>
                  <a:lnTo>
                    <a:pt x="294055" y="35064"/>
                  </a:lnTo>
                  <a:lnTo>
                    <a:pt x="303047" y="19748"/>
                  </a:lnTo>
                  <a:lnTo>
                    <a:pt x="315556" y="10668"/>
                  </a:lnTo>
                  <a:lnTo>
                    <a:pt x="329590" y="7670"/>
                  </a:lnTo>
                  <a:lnTo>
                    <a:pt x="340868" y="9220"/>
                  </a:lnTo>
                  <a:lnTo>
                    <a:pt x="349973" y="13792"/>
                  </a:lnTo>
                  <a:lnTo>
                    <a:pt x="356857" y="21259"/>
                  </a:lnTo>
                  <a:lnTo>
                    <a:pt x="361454" y="31534"/>
                  </a:lnTo>
                  <a:lnTo>
                    <a:pt x="362648" y="33045"/>
                  </a:lnTo>
                  <a:lnTo>
                    <a:pt x="367220" y="32372"/>
                  </a:lnTo>
                  <a:lnTo>
                    <a:pt x="367893" y="30365"/>
                  </a:lnTo>
                  <a:lnTo>
                    <a:pt x="366941" y="22644"/>
                  </a:lnTo>
                  <a:lnTo>
                    <a:pt x="366306" y="14859"/>
                  </a:lnTo>
                  <a:lnTo>
                    <a:pt x="365861" y="4343"/>
                  </a:lnTo>
                  <a:lnTo>
                    <a:pt x="352983" y="2044"/>
                  </a:lnTo>
                  <a:lnTo>
                    <a:pt x="342988" y="635"/>
                  </a:lnTo>
                  <a:lnTo>
                    <a:pt x="330949" y="0"/>
                  </a:lnTo>
                  <a:lnTo>
                    <a:pt x="317868" y="939"/>
                  </a:lnTo>
                  <a:lnTo>
                    <a:pt x="275844" y="22910"/>
                  </a:lnTo>
                  <a:lnTo>
                    <a:pt x="263474" y="59067"/>
                  </a:lnTo>
                  <a:lnTo>
                    <a:pt x="265125" y="73342"/>
                  </a:lnTo>
                  <a:lnTo>
                    <a:pt x="294868" y="108508"/>
                  </a:lnTo>
                  <a:lnTo>
                    <a:pt x="330606" y="115468"/>
                  </a:lnTo>
                  <a:lnTo>
                    <a:pt x="340283" y="114858"/>
                  </a:lnTo>
                  <a:lnTo>
                    <a:pt x="370281" y="91859"/>
                  </a:lnTo>
                  <a:lnTo>
                    <a:pt x="371449" y="83096"/>
                  </a:lnTo>
                  <a:close/>
                </a:path>
                <a:path w="508634" h="115570">
                  <a:moveTo>
                    <a:pt x="508622" y="6667"/>
                  </a:moveTo>
                  <a:lnTo>
                    <a:pt x="508279" y="3175"/>
                  </a:lnTo>
                  <a:lnTo>
                    <a:pt x="507263" y="2171"/>
                  </a:lnTo>
                  <a:lnTo>
                    <a:pt x="500646" y="2501"/>
                  </a:lnTo>
                  <a:lnTo>
                    <a:pt x="481330" y="2667"/>
                  </a:lnTo>
                  <a:lnTo>
                    <a:pt x="465569" y="2171"/>
                  </a:lnTo>
                  <a:lnTo>
                    <a:pt x="464540" y="3175"/>
                  </a:lnTo>
                  <a:lnTo>
                    <a:pt x="464210" y="6667"/>
                  </a:lnTo>
                  <a:lnTo>
                    <a:pt x="465569" y="8013"/>
                  </a:lnTo>
                  <a:lnTo>
                    <a:pt x="474713" y="9347"/>
                  </a:lnTo>
                  <a:lnTo>
                    <a:pt x="478447" y="10515"/>
                  </a:lnTo>
                  <a:lnTo>
                    <a:pt x="482511" y="73418"/>
                  </a:lnTo>
                  <a:lnTo>
                    <a:pt x="481838" y="75082"/>
                  </a:lnTo>
                  <a:lnTo>
                    <a:pt x="440766" y="27800"/>
                  </a:lnTo>
                  <a:lnTo>
                    <a:pt x="423354" y="2171"/>
                  </a:lnTo>
                  <a:lnTo>
                    <a:pt x="419798" y="2501"/>
                  </a:lnTo>
                  <a:lnTo>
                    <a:pt x="402158" y="2667"/>
                  </a:lnTo>
                  <a:lnTo>
                    <a:pt x="385724" y="2171"/>
                  </a:lnTo>
                  <a:lnTo>
                    <a:pt x="384035" y="2667"/>
                  </a:lnTo>
                  <a:lnTo>
                    <a:pt x="383857" y="6667"/>
                  </a:lnTo>
                  <a:lnTo>
                    <a:pt x="385051" y="8013"/>
                  </a:lnTo>
                  <a:lnTo>
                    <a:pt x="395719" y="9512"/>
                  </a:lnTo>
                  <a:lnTo>
                    <a:pt x="398094" y="11506"/>
                  </a:lnTo>
                  <a:lnTo>
                    <a:pt x="400469" y="16687"/>
                  </a:lnTo>
                  <a:lnTo>
                    <a:pt x="400634" y="19354"/>
                  </a:lnTo>
                  <a:lnTo>
                    <a:pt x="400532" y="80759"/>
                  </a:lnTo>
                  <a:lnTo>
                    <a:pt x="386054" y="107454"/>
                  </a:lnTo>
                  <a:lnTo>
                    <a:pt x="384708" y="108788"/>
                  </a:lnTo>
                  <a:lnTo>
                    <a:pt x="385051" y="112293"/>
                  </a:lnTo>
                  <a:lnTo>
                    <a:pt x="386054" y="113296"/>
                  </a:lnTo>
                  <a:lnTo>
                    <a:pt x="392506" y="112966"/>
                  </a:lnTo>
                  <a:lnTo>
                    <a:pt x="411822" y="112788"/>
                  </a:lnTo>
                  <a:lnTo>
                    <a:pt x="427761" y="113296"/>
                  </a:lnTo>
                  <a:lnTo>
                    <a:pt x="428777" y="112293"/>
                  </a:lnTo>
                  <a:lnTo>
                    <a:pt x="429120" y="108788"/>
                  </a:lnTo>
                  <a:lnTo>
                    <a:pt x="427761" y="107454"/>
                  </a:lnTo>
                  <a:lnTo>
                    <a:pt x="418604" y="106121"/>
                  </a:lnTo>
                  <a:lnTo>
                    <a:pt x="414718" y="104952"/>
                  </a:lnTo>
                  <a:lnTo>
                    <a:pt x="410641" y="29527"/>
                  </a:lnTo>
                  <a:lnTo>
                    <a:pt x="411492" y="27863"/>
                  </a:lnTo>
                  <a:lnTo>
                    <a:pt x="414286" y="30594"/>
                  </a:lnTo>
                  <a:lnTo>
                    <a:pt x="418185" y="35039"/>
                  </a:lnTo>
                  <a:lnTo>
                    <a:pt x="477088" y="106616"/>
                  </a:lnTo>
                  <a:lnTo>
                    <a:pt x="482688" y="115138"/>
                  </a:lnTo>
                  <a:lnTo>
                    <a:pt x="486930" y="115138"/>
                  </a:lnTo>
                  <a:lnTo>
                    <a:pt x="491667" y="113296"/>
                  </a:lnTo>
                  <a:lnTo>
                    <a:pt x="492861" y="111290"/>
                  </a:lnTo>
                  <a:lnTo>
                    <a:pt x="492671" y="106299"/>
                  </a:lnTo>
                  <a:lnTo>
                    <a:pt x="492518" y="84429"/>
                  </a:lnTo>
                  <a:lnTo>
                    <a:pt x="492658" y="34721"/>
                  </a:lnTo>
                  <a:lnTo>
                    <a:pt x="507263" y="8013"/>
                  </a:lnTo>
                  <a:lnTo>
                    <a:pt x="508622" y="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449327" y="959761"/>
            <a:ext cx="5300943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971" b="1" dirty="0">
                <a:latin typeface="Arial"/>
                <a:cs typeface="Arial"/>
              </a:rPr>
              <a:t>DISEASE</a:t>
            </a:r>
            <a:r>
              <a:rPr sz="971" b="1" spc="132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STAGING</a:t>
            </a:r>
            <a:r>
              <a:rPr sz="971" b="1" spc="93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AND</a:t>
            </a:r>
            <a:r>
              <a:rPr sz="971" b="1" spc="137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RISK</a:t>
            </a:r>
            <a:r>
              <a:rPr sz="971" b="1" spc="137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STRATIFICATION</a:t>
            </a:r>
            <a:r>
              <a:rPr sz="971" b="1" spc="137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SYSTEMS</a:t>
            </a:r>
            <a:r>
              <a:rPr sz="971" b="1" spc="137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FOR</a:t>
            </a:r>
            <a:r>
              <a:rPr sz="971" b="1" spc="137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MULTIPLE</a:t>
            </a:r>
            <a:r>
              <a:rPr sz="971" b="1" spc="137" dirty="0">
                <a:latin typeface="Arial"/>
                <a:cs typeface="Arial"/>
              </a:rPr>
              <a:t> </a:t>
            </a:r>
            <a:r>
              <a:rPr sz="971" b="1" spc="-9" dirty="0">
                <a:latin typeface="Arial"/>
                <a:cs typeface="Arial"/>
              </a:rPr>
              <a:t>MYELOMA</a:t>
            </a:r>
            <a:endParaRPr sz="971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82118" y="6020822"/>
            <a:ext cx="3622301" cy="136308"/>
          </a:xfrm>
          <a:prstGeom prst="rect">
            <a:avLst/>
          </a:prstGeom>
        </p:spPr>
        <p:txBody>
          <a:bodyPr vert="horz" wrap="square" lIns="0" tIns="560" rIns="0" bIns="0" rtlCol="0">
            <a:spAutoFit/>
          </a:bodyPr>
          <a:lstStyle/>
          <a:p>
            <a:pPr marL="11206">
              <a:spcBef>
                <a:spcPts val="4"/>
              </a:spcBef>
            </a:pPr>
            <a:r>
              <a:rPr sz="882" dirty="0">
                <a:latin typeface="Arial"/>
                <a:cs typeface="Arial"/>
              </a:rPr>
              <a:t>Definition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of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High-</a:t>
            </a:r>
            <a:r>
              <a:rPr sz="882" dirty="0">
                <a:latin typeface="Arial"/>
                <a:cs typeface="Arial"/>
              </a:rPr>
              <a:t>Risk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Multiple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Myeloma.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J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Clin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Oncol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2025:Jco2401893</a:t>
            </a:r>
            <a:endParaRPr sz="882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25853" y="6020822"/>
            <a:ext cx="3604371" cy="136308"/>
          </a:xfrm>
          <a:prstGeom prst="rect">
            <a:avLst/>
          </a:prstGeom>
        </p:spPr>
        <p:txBody>
          <a:bodyPr vert="horz" wrap="square" lIns="0" tIns="560" rIns="0" bIns="0" rtlCol="0">
            <a:spAutoFit/>
          </a:bodyPr>
          <a:lstStyle/>
          <a:p>
            <a:pPr marL="11206">
              <a:spcBef>
                <a:spcPts val="4"/>
              </a:spcBef>
            </a:pPr>
            <a:r>
              <a:rPr sz="882" dirty="0">
                <a:latin typeface="Arial"/>
                <a:cs typeface="Arial"/>
              </a:rPr>
              <a:t>t(4;14)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is 1 point,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1q+ is 0.5 points,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and serum LDH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&gt; the ULN is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1 </a:t>
            </a:r>
            <a:r>
              <a:rPr sz="882" spc="-9" dirty="0">
                <a:latin typeface="Arial"/>
                <a:cs typeface="Arial"/>
              </a:rPr>
              <a:t>point.</a:t>
            </a:r>
            <a:endParaRPr sz="882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67125" y="6289973"/>
            <a:ext cx="3074893" cy="111448"/>
          </a:xfrm>
          <a:prstGeom prst="rect">
            <a:avLst/>
          </a:prstGeom>
        </p:spPr>
        <p:txBody>
          <a:bodyPr vert="horz" wrap="square" lIns="0" tIns="2801" rIns="0" bIns="0" rtlCol="0">
            <a:spAutoFit/>
          </a:bodyPr>
          <a:lstStyle/>
          <a:p>
            <a:pPr marL="11206">
              <a:spcBef>
                <a:spcPts val="22"/>
              </a:spcBef>
            </a:pPr>
            <a:r>
              <a:rPr sz="706" b="1" dirty="0">
                <a:latin typeface="Arial"/>
                <a:cs typeface="Arial"/>
              </a:rPr>
              <a:t>Note:</a:t>
            </a:r>
            <a:r>
              <a:rPr sz="706" b="1" spc="-35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All</a:t>
            </a:r>
            <a:r>
              <a:rPr sz="706" b="1" spc="-9" dirty="0">
                <a:latin typeface="Arial"/>
                <a:cs typeface="Arial"/>
              </a:rPr>
              <a:t> recommendations</a:t>
            </a:r>
            <a:r>
              <a:rPr sz="706" b="1" spc="-4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are</a:t>
            </a:r>
            <a:r>
              <a:rPr sz="706" b="1" spc="-9" dirty="0">
                <a:latin typeface="Arial"/>
                <a:cs typeface="Arial"/>
              </a:rPr>
              <a:t> category</a:t>
            </a:r>
            <a:r>
              <a:rPr sz="706" b="1" spc="-4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2A</a:t>
            </a:r>
            <a:r>
              <a:rPr sz="706" b="1" spc="-35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unless</a:t>
            </a:r>
            <a:r>
              <a:rPr sz="706" b="1" spc="-9" dirty="0">
                <a:latin typeface="Arial"/>
                <a:cs typeface="Arial"/>
              </a:rPr>
              <a:t> otherwise</a:t>
            </a:r>
            <a:r>
              <a:rPr sz="706" b="1" spc="-4" dirty="0">
                <a:latin typeface="Arial"/>
                <a:cs typeface="Arial"/>
              </a:rPr>
              <a:t> </a:t>
            </a:r>
            <a:r>
              <a:rPr sz="706" b="1" spc="-9" dirty="0">
                <a:latin typeface="Arial"/>
                <a:cs typeface="Arial"/>
              </a:rPr>
              <a:t>indicated.</a:t>
            </a:r>
            <a:endParaRPr sz="706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66520" y="6336904"/>
            <a:ext cx="514910" cy="297404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7668" marR="4483" indent="-107022">
              <a:lnSpc>
                <a:spcPts val="1059"/>
              </a:lnSpc>
              <a:spcBef>
                <a:spcPts val="119"/>
              </a:spcBef>
            </a:pPr>
            <a:r>
              <a:rPr sz="971" b="1" dirty="0">
                <a:latin typeface="Arial"/>
                <a:cs typeface="Arial"/>
              </a:rPr>
              <a:t>MYEL-</a:t>
            </a:r>
            <a:r>
              <a:rPr sz="971" b="1" spc="-44" dirty="0">
                <a:latin typeface="Arial"/>
                <a:cs typeface="Arial"/>
              </a:rPr>
              <a:t>B </a:t>
            </a:r>
            <a:r>
              <a:rPr sz="971" b="1" dirty="0">
                <a:latin typeface="Arial"/>
                <a:cs typeface="Arial"/>
              </a:rPr>
              <a:t>1</a:t>
            </a:r>
            <a:r>
              <a:rPr sz="971" b="1" spc="22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OF</a:t>
            </a:r>
            <a:r>
              <a:rPr sz="971" b="1" spc="22" dirty="0">
                <a:latin typeface="Arial"/>
                <a:cs typeface="Arial"/>
              </a:rPr>
              <a:t> </a:t>
            </a:r>
            <a:r>
              <a:rPr sz="971" b="1" spc="-44" dirty="0">
                <a:latin typeface="Arial"/>
                <a:cs typeface="Arial"/>
              </a:rPr>
              <a:t>2</a:t>
            </a:r>
            <a:endParaRPr sz="971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11095" y="6571046"/>
            <a:ext cx="6847915" cy="85958"/>
          </a:xfrm>
          <a:prstGeom prst="rect">
            <a:avLst/>
          </a:prstGeom>
        </p:spPr>
        <p:txBody>
          <a:bodyPr vert="horz" wrap="square" lIns="0" tIns="4482" rIns="0" bIns="0" rtlCol="0">
            <a:spAutoFit/>
          </a:bodyPr>
          <a:lstStyle/>
          <a:p>
            <a:pPr marL="11206">
              <a:spcBef>
                <a:spcPts val="35"/>
              </a:spcBef>
            </a:pPr>
            <a:r>
              <a:rPr sz="529" spc="-9" dirty="0">
                <a:latin typeface="Arial"/>
                <a:cs typeface="Arial"/>
              </a:rPr>
              <a:t>Version </a:t>
            </a:r>
            <a:r>
              <a:rPr sz="529" dirty="0">
                <a:latin typeface="Arial"/>
                <a:cs typeface="Arial"/>
              </a:rPr>
              <a:t>1.2026,</a:t>
            </a:r>
            <a:r>
              <a:rPr sz="529" spc="-9" dirty="0">
                <a:latin typeface="Arial"/>
                <a:cs typeface="Arial"/>
              </a:rPr>
              <a:t> 06/24/25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©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2025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National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Comprehensive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Cancer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Network</a:t>
            </a:r>
            <a:r>
              <a:rPr sz="463" baseline="31746" dirty="0">
                <a:latin typeface="Arial"/>
                <a:cs typeface="Arial"/>
              </a:rPr>
              <a:t>®</a:t>
            </a:r>
            <a:r>
              <a:rPr sz="463" spc="86" baseline="31746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(NCCN</a:t>
            </a:r>
            <a:r>
              <a:rPr sz="463" spc="-13" baseline="31746" dirty="0">
                <a:latin typeface="Arial"/>
                <a:cs typeface="Arial"/>
              </a:rPr>
              <a:t>®</a:t>
            </a:r>
            <a:r>
              <a:rPr sz="529" spc="-9" dirty="0">
                <a:latin typeface="Arial"/>
                <a:cs typeface="Arial"/>
              </a:rPr>
              <a:t>),</a:t>
            </a:r>
            <a:r>
              <a:rPr sz="529" spc="-31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All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rights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reserved.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NCCN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Guidelines</a:t>
            </a:r>
            <a:r>
              <a:rPr sz="463" baseline="31746" dirty="0">
                <a:latin typeface="Arial"/>
                <a:cs typeface="Arial"/>
              </a:rPr>
              <a:t>®</a:t>
            </a:r>
            <a:r>
              <a:rPr sz="463" spc="86" baseline="31746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and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this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illustration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may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not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be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reproduced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in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form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without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express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written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permission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of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NCCN.</a:t>
            </a:r>
            <a:endParaRPr sz="52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95139" y="4900825"/>
            <a:ext cx="4171950" cy="1179055"/>
          </a:xfrm>
          <a:prstGeom prst="rect">
            <a:avLst/>
          </a:prstGeom>
        </p:spPr>
        <p:txBody>
          <a:bodyPr vert="horz" wrap="square" lIns="0" tIns="24652" rIns="0" bIns="0" rtlCol="0">
            <a:spAutoFit/>
          </a:bodyPr>
          <a:lstStyle/>
          <a:p>
            <a:pPr marL="98057" marR="26896" indent="-64998">
              <a:lnSpc>
                <a:spcPts val="971"/>
              </a:lnSpc>
              <a:spcBef>
                <a:spcPts val="193"/>
              </a:spcBef>
            </a:pPr>
            <a:r>
              <a:rPr sz="1059" baseline="20833" dirty="0">
                <a:latin typeface="Arial"/>
                <a:cs typeface="Arial"/>
              </a:rPr>
              <a:t>1</a:t>
            </a:r>
            <a:r>
              <a:rPr sz="1059" spc="-19" baseline="20833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Palumbo</a:t>
            </a:r>
            <a:r>
              <a:rPr sz="882" spc="-5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A,</a:t>
            </a:r>
            <a:r>
              <a:rPr sz="882" spc="-62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Avet-</a:t>
            </a:r>
            <a:r>
              <a:rPr sz="882" dirty="0">
                <a:latin typeface="Arial"/>
                <a:cs typeface="Arial"/>
              </a:rPr>
              <a:t>Loiseau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H,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Oliva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et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al.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Revised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International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Staging</a:t>
            </a:r>
            <a:r>
              <a:rPr sz="882" spc="-9" dirty="0">
                <a:latin typeface="Arial"/>
                <a:cs typeface="Arial"/>
              </a:rPr>
              <a:t> System </a:t>
            </a:r>
            <a:r>
              <a:rPr sz="882" dirty="0">
                <a:latin typeface="Arial"/>
                <a:cs typeface="Arial"/>
              </a:rPr>
              <a:t>for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Multiple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Myeloma:</a:t>
            </a:r>
            <a:r>
              <a:rPr sz="882" spc="-62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</a:t>
            </a:r>
            <a:r>
              <a:rPr sz="882" spc="-62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Report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from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International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Myeloma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Working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Group.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J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spc="-18" dirty="0">
                <a:latin typeface="Arial"/>
                <a:cs typeface="Arial"/>
              </a:rPr>
              <a:t>Clin </a:t>
            </a:r>
            <a:r>
              <a:rPr sz="882" dirty="0">
                <a:latin typeface="Arial"/>
                <a:cs typeface="Arial"/>
              </a:rPr>
              <a:t>Oncol</a:t>
            </a:r>
            <a:r>
              <a:rPr sz="882" spc="35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2015;33:2863-</a:t>
            </a:r>
            <a:r>
              <a:rPr sz="882" spc="-9" dirty="0">
                <a:latin typeface="Arial"/>
                <a:cs typeface="Arial"/>
              </a:rPr>
              <a:t>2869.</a:t>
            </a:r>
            <a:endParaRPr sz="882">
              <a:latin typeface="Arial"/>
              <a:cs typeface="Arial"/>
            </a:endParaRPr>
          </a:p>
          <a:p>
            <a:pPr marL="98057" marR="86290" indent="-64998">
              <a:lnSpc>
                <a:spcPts val="971"/>
              </a:lnSpc>
            </a:pPr>
            <a:r>
              <a:rPr sz="1059" baseline="20833" dirty="0">
                <a:latin typeface="Arial"/>
                <a:cs typeface="Arial"/>
              </a:rPr>
              <a:t>2</a:t>
            </a:r>
            <a:r>
              <a:rPr sz="1059" spc="-13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D'Agostino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M,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Cairns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DA,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Lahuerta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JJ,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et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al.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Second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revision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of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the</a:t>
            </a:r>
            <a:r>
              <a:rPr sz="882" spc="-9" dirty="0">
                <a:latin typeface="Arial"/>
                <a:cs typeface="Arial"/>
              </a:rPr>
              <a:t> international </a:t>
            </a:r>
            <a:r>
              <a:rPr sz="882" dirty="0">
                <a:latin typeface="Arial"/>
                <a:cs typeface="Arial"/>
              </a:rPr>
              <a:t>staging</a:t>
            </a:r>
            <a:r>
              <a:rPr sz="882" spc="-22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system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(R2-ISS)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for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overall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survival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in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multiple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myeloma:</a:t>
            </a:r>
            <a:r>
              <a:rPr sz="882" spc="-57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</a:t>
            </a:r>
            <a:r>
              <a:rPr sz="882" spc="-57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European </a:t>
            </a:r>
            <a:r>
              <a:rPr sz="882" dirty="0">
                <a:latin typeface="Arial"/>
                <a:cs typeface="Arial"/>
              </a:rPr>
              <a:t>Myeloma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Network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(EMN)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report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within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the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harmony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project.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J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Clin</a:t>
            </a:r>
            <a:r>
              <a:rPr sz="882" spc="-9" dirty="0">
                <a:latin typeface="Arial"/>
                <a:cs typeface="Arial"/>
              </a:rPr>
              <a:t> Oncol </a:t>
            </a:r>
            <a:r>
              <a:rPr sz="882" dirty="0">
                <a:latin typeface="Arial"/>
                <a:cs typeface="Arial"/>
              </a:rPr>
              <a:t>2022;40:3406-</a:t>
            </a:r>
            <a:r>
              <a:rPr sz="882" spc="-9" dirty="0">
                <a:latin typeface="Arial"/>
                <a:cs typeface="Arial"/>
              </a:rPr>
              <a:t>3418.</a:t>
            </a:r>
            <a:endParaRPr sz="882">
              <a:latin typeface="Arial"/>
              <a:cs typeface="Arial"/>
            </a:endParaRPr>
          </a:p>
          <a:p>
            <a:pPr marL="98057" marR="253266" indent="-64998">
              <a:lnSpc>
                <a:spcPts val="971"/>
              </a:lnSpc>
            </a:pPr>
            <a:r>
              <a:rPr sz="1059" baseline="20833" dirty="0">
                <a:latin typeface="Arial"/>
                <a:cs typeface="Arial"/>
              </a:rPr>
              <a:t>3</a:t>
            </a:r>
            <a:r>
              <a:rPr sz="1059" spc="-13" baseline="20833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Avet-</a:t>
            </a:r>
            <a:r>
              <a:rPr sz="882" dirty="0">
                <a:latin typeface="Arial"/>
                <a:cs typeface="Arial"/>
              </a:rPr>
              <a:t>Loiseau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H,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Davies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FE,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Samur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MK,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et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al.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International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Myeloma</a:t>
            </a:r>
            <a:r>
              <a:rPr sz="882" spc="-9" dirty="0">
                <a:latin typeface="Arial"/>
                <a:cs typeface="Arial"/>
              </a:rPr>
              <a:t> Society/ </a:t>
            </a:r>
            <a:r>
              <a:rPr sz="882" dirty="0">
                <a:latin typeface="Arial"/>
                <a:cs typeface="Arial"/>
              </a:rPr>
              <a:t>International</a:t>
            </a:r>
            <a:r>
              <a:rPr sz="882" spc="-22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Myeloma</a:t>
            </a:r>
            <a:r>
              <a:rPr sz="882" spc="-22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Working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Group</a:t>
            </a:r>
            <a:r>
              <a:rPr sz="882" spc="-22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Consensus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Recommendations</a:t>
            </a:r>
            <a:r>
              <a:rPr sz="882" spc="-22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on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spc="-22" dirty="0">
                <a:latin typeface="Arial"/>
                <a:cs typeface="Arial"/>
              </a:rPr>
              <a:t>the</a:t>
            </a:r>
            <a:endParaRPr sz="882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38874" y="5640414"/>
            <a:ext cx="4143935" cy="40886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>
              <a:lnSpc>
                <a:spcPts val="1015"/>
              </a:lnSpc>
              <a:spcBef>
                <a:spcPts val="88"/>
              </a:spcBef>
            </a:pPr>
            <a:r>
              <a:rPr sz="1059" baseline="20833" dirty="0">
                <a:latin typeface="Arial"/>
                <a:cs typeface="Arial"/>
              </a:rPr>
              <a:t>a</a:t>
            </a:r>
            <a:r>
              <a:rPr sz="1059" spc="-19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R2-ISS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is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only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validated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for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newly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diagnosed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Multiple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Myeloma.</a:t>
            </a:r>
            <a:endParaRPr sz="882">
              <a:latin typeface="Arial"/>
              <a:cs typeface="Arial"/>
            </a:endParaRPr>
          </a:p>
          <a:p>
            <a:pPr marL="98057" marR="26896" indent="-64998">
              <a:lnSpc>
                <a:spcPts val="971"/>
              </a:lnSpc>
              <a:spcBef>
                <a:spcPts val="62"/>
              </a:spcBef>
            </a:pPr>
            <a:r>
              <a:rPr sz="1059" baseline="20833" dirty="0">
                <a:latin typeface="Arial"/>
                <a:cs typeface="Arial"/>
              </a:rPr>
              <a:t>b</a:t>
            </a:r>
            <a:r>
              <a:rPr sz="1059" spc="-19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For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R2-ISS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classification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numerical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value</a:t>
            </a:r>
            <a:r>
              <a:rPr sz="882" spc="-18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is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assigned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to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each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risk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factor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based </a:t>
            </a:r>
            <a:r>
              <a:rPr sz="882" dirty="0">
                <a:latin typeface="Arial"/>
                <a:cs typeface="Arial"/>
              </a:rPr>
              <a:t>on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their influence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on OS: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ISS-III is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1.5 points, ISS-II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is 1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point, del(17p)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is 1 </a:t>
            </a:r>
            <a:r>
              <a:rPr sz="882" spc="-9" dirty="0">
                <a:latin typeface="Arial"/>
                <a:cs typeface="Arial"/>
              </a:rPr>
              <a:t>point,</a:t>
            </a:r>
            <a:endParaRPr sz="882">
              <a:latin typeface="Arial"/>
              <a:cs typeface="Arial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1933510" y="1229515"/>
          <a:ext cx="8325410" cy="41009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2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6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5360">
                <a:tc>
                  <a:txBody>
                    <a:bodyPr/>
                    <a:lstStyle/>
                    <a:p>
                      <a:pPr marL="907415" marR="95885" indent="-803910">
                        <a:lnSpc>
                          <a:spcPts val="1200"/>
                        </a:lnSpc>
                        <a:spcBef>
                          <a:spcPts val="200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International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Staging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System (ISS)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241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0E8EB"/>
                    </a:solidFill>
                  </a:tcPr>
                </a:tc>
                <a:tc>
                  <a:txBody>
                    <a:bodyPr/>
                    <a:lstStyle/>
                    <a:p>
                      <a:pPr marL="28575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Revised-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ISS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(R-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ISS)</a:t>
                      </a:r>
                      <a:r>
                        <a:rPr sz="1200" b="1" spc="-30" baseline="24691" dirty="0">
                          <a:latin typeface="Arial"/>
                          <a:cs typeface="Arial"/>
                        </a:rPr>
                        <a:t>1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</a:txBody>
                  <a:tcPr marL="0" marR="0" marT="739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0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R2-ISS</a:t>
                      </a:r>
                      <a:r>
                        <a:rPr sz="1200" b="1" spc="-15" baseline="24691" dirty="0">
                          <a:latin typeface="Arial"/>
                          <a:cs typeface="Arial"/>
                        </a:rPr>
                        <a:t>2,a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</a:txBody>
                  <a:tcPr marL="0" marR="0" marT="739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0E8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IMS-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IMWG</a:t>
                      </a:r>
                      <a:r>
                        <a:rPr sz="1200" b="1" spc="-15" baseline="24691" dirty="0">
                          <a:latin typeface="Arial"/>
                          <a:cs typeface="Arial"/>
                        </a:rPr>
                        <a:t>3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</a:txBody>
                  <a:tcPr marL="0" marR="0" marT="739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0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772">
                <a:tc>
                  <a:txBody>
                    <a:bodyPr/>
                    <a:lstStyle/>
                    <a:p>
                      <a:pPr marL="45720">
                        <a:lnSpc>
                          <a:spcPts val="1260"/>
                        </a:lnSpc>
                        <a:spcBef>
                          <a:spcPts val="66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ISS</a:t>
                      </a:r>
                      <a:r>
                        <a:rPr sz="1000" b="1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Stage</a:t>
                      </a:r>
                      <a:r>
                        <a:rPr sz="1000" b="1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0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Serum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beta-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microglobulin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7160">
                        <a:lnSpc>
                          <a:spcPts val="120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&lt;3.5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mg/L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6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Serum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albumin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≥3.5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g/dL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9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60"/>
                        </a:lnSpc>
                        <a:spcBef>
                          <a:spcPts val="60"/>
                        </a:spcBef>
                      </a:pP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R-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ISS</a:t>
                      </a:r>
                      <a:r>
                        <a:rPr sz="10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Stage</a:t>
                      </a:r>
                      <a:r>
                        <a:rPr sz="10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080" marR="268605" indent="-86995">
                        <a:lnSpc>
                          <a:spcPts val="1200"/>
                        </a:lnSpc>
                        <a:spcBef>
                          <a:spcPts val="80"/>
                        </a:spcBef>
                        <a:buChar char="•"/>
                        <a:tabLst>
                          <a:tab pos="137160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ISS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stage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standard 	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risk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chromosomal 	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abnormalities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FISH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18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Serum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LDH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≤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ULN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72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60"/>
                        </a:lnSpc>
                        <a:spcBef>
                          <a:spcPts val="66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Low-risk:</a:t>
                      </a:r>
                      <a:r>
                        <a:rPr sz="10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0 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points</a:t>
                      </a:r>
                      <a:r>
                        <a:rPr sz="1200" b="1" spc="-15" baseline="24691" dirty="0">
                          <a:latin typeface="Arial"/>
                          <a:cs typeface="Arial"/>
                        </a:rPr>
                        <a:t>b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0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ISS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stage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II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III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0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Serum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LDH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≤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ULN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6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del(17p),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t(4;14),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1q+: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detected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395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ts val="1260"/>
                        </a:lnSpc>
                        <a:spcBef>
                          <a:spcPts val="6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Standard</a:t>
                      </a:r>
                      <a:r>
                        <a:rPr sz="1000" b="1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Risk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6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All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patients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meeting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criteria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HR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72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7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ts val="1260"/>
                        </a:lnSpc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ISS</a:t>
                      </a:r>
                      <a:r>
                        <a:rPr sz="1000" b="1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Stage</a:t>
                      </a:r>
                      <a:r>
                        <a:rPr sz="1000" b="1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6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ISS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stage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III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ts val="1260"/>
                        </a:lnSpc>
                      </a:pP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R-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ISS</a:t>
                      </a:r>
                      <a:r>
                        <a:rPr sz="10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Stage</a:t>
                      </a:r>
                      <a:r>
                        <a:rPr sz="10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II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6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R-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ISS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stage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III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60"/>
                        </a:lnSpc>
                        <a:spcBef>
                          <a:spcPts val="60"/>
                        </a:spcBef>
                      </a:pP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Low-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intermediate</a:t>
                      </a:r>
                      <a:r>
                        <a:rPr sz="10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risk:</a:t>
                      </a:r>
                      <a:r>
                        <a:rPr sz="10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0.5–1</a:t>
                      </a:r>
                      <a:r>
                        <a:rPr sz="10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points</a:t>
                      </a:r>
                      <a:r>
                        <a:rPr sz="1200" b="1" spc="-15" baseline="24691" dirty="0">
                          <a:latin typeface="Arial"/>
                          <a:cs typeface="Arial"/>
                        </a:rPr>
                        <a:t>b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0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ISS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stage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II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or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0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Serum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LDH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&gt;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ULN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70815" indent="-125095">
                        <a:lnSpc>
                          <a:spcPts val="1200"/>
                        </a:lnSpc>
                        <a:buChar char="•"/>
                        <a:tabLst>
                          <a:tab pos="170815" algn="l"/>
                        </a:tabLst>
                      </a:pPr>
                      <a:r>
                        <a:rPr sz="1000" spc="-25" dirty="0">
                          <a:latin typeface="Arial"/>
                          <a:cs typeface="Arial"/>
                        </a:rPr>
                        <a:t>or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6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del(17p)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t(4;14)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1q+: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Detected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72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2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ts val="1260"/>
                        </a:lnSpc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ISS</a:t>
                      </a:r>
                      <a:r>
                        <a:rPr sz="1000" b="1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Stage</a:t>
                      </a:r>
                      <a:r>
                        <a:rPr sz="1000" b="1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III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0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Serum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beta-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microglobulin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7160">
                        <a:lnSpc>
                          <a:spcPts val="1260"/>
                        </a:lnSpc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≥5.5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mg/L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60"/>
                        </a:lnSpc>
                        <a:spcBef>
                          <a:spcPts val="60"/>
                        </a:spcBef>
                      </a:pP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R-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ISS</a:t>
                      </a:r>
                      <a:r>
                        <a:rPr sz="10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Stage</a:t>
                      </a:r>
                      <a:r>
                        <a:rPr sz="10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III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20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ISS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stage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III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080" marR="94615" indent="-86995">
                        <a:lnSpc>
                          <a:spcPts val="1200"/>
                        </a:lnSpc>
                        <a:spcBef>
                          <a:spcPts val="80"/>
                        </a:spcBef>
                        <a:buChar char="•"/>
                        <a:tabLst>
                          <a:tab pos="137160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either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high-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risk 	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chromosomal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abnormalities 	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[del(17p) or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translocation 	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(4;14) or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translocation 	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(14;16)]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FISH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Serum 	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LDH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&gt;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ULN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72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ts val="1260"/>
                        </a:lnSpc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Intermediate-high</a:t>
                      </a:r>
                      <a:r>
                        <a:rPr sz="1000" b="1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risk:</a:t>
                      </a:r>
                      <a:r>
                        <a:rPr sz="1000" b="1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1.5–2.5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points</a:t>
                      </a:r>
                      <a:r>
                        <a:rPr sz="1200" b="1" spc="-15" baseline="24691" dirty="0">
                          <a:latin typeface="Arial"/>
                          <a:cs typeface="Arial"/>
                        </a:rPr>
                        <a:t>b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132080" marR="266700" indent="-86995">
                        <a:lnSpc>
                          <a:spcPts val="1200"/>
                        </a:lnSpc>
                        <a:spcBef>
                          <a:spcPts val="80"/>
                        </a:spcBef>
                        <a:buChar char="•"/>
                        <a:tabLst>
                          <a:tab pos="137160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combination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high-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risk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features 	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equals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score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1.5–2.5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45720">
                        <a:lnSpc>
                          <a:spcPts val="1150"/>
                        </a:lnSpc>
                        <a:spcBef>
                          <a:spcPts val="285"/>
                        </a:spcBef>
                      </a:pPr>
                      <a:r>
                        <a:rPr sz="9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High-</a:t>
                      </a:r>
                      <a:r>
                        <a:rPr sz="9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Risk</a:t>
                      </a:r>
                      <a:r>
                        <a:rPr sz="900" b="1" u="sng" spc="3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IMS-</a:t>
                      </a:r>
                      <a:r>
                        <a:rPr sz="9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IMWG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32080" marR="80645" indent="-86995">
                        <a:lnSpc>
                          <a:spcPts val="1200"/>
                        </a:lnSpc>
                        <a:spcBef>
                          <a:spcPts val="90"/>
                        </a:spcBef>
                        <a:buChar char="•"/>
                        <a:tabLst>
                          <a:tab pos="137160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Del(17p)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(&gt;20%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plasma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cells)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and/or 	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TP53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mutation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080" marR="262890" indent="-86995">
                        <a:lnSpc>
                          <a:spcPts val="1200"/>
                        </a:lnSpc>
                        <a:buChar char="•"/>
                        <a:tabLst>
                          <a:tab pos="137160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One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these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translocations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co- 	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occurring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1q+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and/or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del(1p32):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1120"/>
                        </a:lnSpc>
                      </a:pPr>
                      <a:r>
                        <a:rPr sz="1000" spc="-10" dirty="0">
                          <a:latin typeface="Webdings"/>
                          <a:cs typeface="Webdings"/>
                        </a:rPr>
                        <a:t>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t(4;14)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1200"/>
                        </a:lnSpc>
                      </a:pPr>
                      <a:r>
                        <a:rPr sz="1000" spc="-10" dirty="0">
                          <a:latin typeface="Webdings"/>
                          <a:cs typeface="Webdings"/>
                        </a:rPr>
                        <a:t>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t(14;16)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1200"/>
                        </a:lnSpc>
                      </a:pPr>
                      <a:r>
                        <a:rPr sz="1000" spc="-10" dirty="0">
                          <a:latin typeface="Webdings"/>
                          <a:cs typeface="Webdings"/>
                        </a:rPr>
                        <a:t>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t(14;20)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080" marR="72390" indent="-86995">
                        <a:lnSpc>
                          <a:spcPts val="1200"/>
                        </a:lnSpc>
                        <a:spcBef>
                          <a:spcPts val="80"/>
                        </a:spcBef>
                        <a:buChar char="•"/>
                        <a:tabLst>
                          <a:tab pos="137160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Monoallelic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del(1p32)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along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1q+</a:t>
                      </a:r>
                      <a:r>
                        <a:rPr sz="1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or 	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biallelic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del(1p32)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2715" indent="-86995">
                        <a:lnSpc>
                          <a:spcPts val="1120"/>
                        </a:lnSpc>
                        <a:buChar char="•"/>
                        <a:tabLst>
                          <a:tab pos="132715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High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β2M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(&gt;5.5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mg/dL)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normal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37160">
                        <a:lnSpc>
                          <a:spcPts val="1260"/>
                        </a:lnSpc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creatinine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(&lt;1.2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mg/dL)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937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3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0E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0E8EB"/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60"/>
                        </a:lnSpc>
                        <a:spcBef>
                          <a:spcPts val="60"/>
                        </a:spcBef>
                      </a:pP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High-risk:</a:t>
                      </a:r>
                      <a:r>
                        <a:rPr sz="1000" b="1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3–5</a:t>
                      </a:r>
                      <a:r>
                        <a:rPr sz="10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points</a:t>
                      </a:r>
                      <a:r>
                        <a:rPr sz="1200" b="1" spc="-15" baseline="24691" dirty="0">
                          <a:latin typeface="Arial"/>
                          <a:cs typeface="Arial"/>
                        </a:rPr>
                        <a:t>b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  <a:p>
                      <a:pPr marL="132080" marR="266700" indent="-86995">
                        <a:lnSpc>
                          <a:spcPts val="1200"/>
                        </a:lnSpc>
                        <a:spcBef>
                          <a:spcPts val="80"/>
                        </a:spcBef>
                        <a:buChar char="•"/>
                        <a:tabLst>
                          <a:tab pos="137160" algn="l"/>
                        </a:tabLst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combination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of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high-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risk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features 	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equals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score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3–5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72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3244775" y="33618"/>
            <a:ext cx="5703234" cy="16520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lnSpc>
                <a:spcPts val="582"/>
              </a:lnSpc>
              <a:spcBef>
                <a:spcPts val="88"/>
              </a:spcBef>
            </a:pPr>
            <a:r>
              <a:rPr sz="529" dirty="0">
                <a:latin typeface="Arial"/>
                <a:cs typeface="Arial"/>
              </a:rPr>
              <a:t>PLEASE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NOTE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that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use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of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this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NCCN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Content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is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governed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by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the</a:t>
            </a:r>
            <a:r>
              <a:rPr sz="529" spc="-9" dirty="0">
                <a:latin typeface="Arial"/>
                <a:cs typeface="Arial"/>
              </a:rPr>
              <a:t> End-</a:t>
            </a:r>
            <a:r>
              <a:rPr sz="529" dirty="0">
                <a:latin typeface="Arial"/>
                <a:cs typeface="Arial"/>
              </a:rPr>
              <a:t>User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License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Agreement,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and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you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MAY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NOT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distribute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this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Content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or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use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it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with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any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artificial</a:t>
            </a:r>
            <a:r>
              <a:rPr sz="529" spc="-9" dirty="0">
                <a:latin typeface="Arial"/>
                <a:cs typeface="Arial"/>
              </a:rPr>
              <a:t> intelligence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model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or</a:t>
            </a:r>
            <a:r>
              <a:rPr sz="529" spc="-9" dirty="0">
                <a:latin typeface="Arial"/>
                <a:cs typeface="Arial"/>
              </a:rPr>
              <a:t> tool.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ts val="582"/>
              </a:lnSpc>
            </a:pPr>
            <a:r>
              <a:rPr sz="529" dirty="0">
                <a:latin typeface="Arial"/>
                <a:cs typeface="Arial"/>
              </a:rPr>
              <a:t>Printed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by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abdullah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karakus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6/27/2025 3:51:27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AM.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Copyright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©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2025 </a:t>
            </a:r>
            <a:r>
              <a:rPr sz="529" spc="-9" dirty="0">
                <a:latin typeface="Arial"/>
                <a:cs typeface="Arial"/>
              </a:rPr>
              <a:t>National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Comprehensive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Cancer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Network,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Inc. All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Rights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Reserved.</a:t>
            </a:r>
            <a:endParaRPr sz="529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8472" y="242966"/>
            <a:ext cx="3149974" cy="50003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spcBef>
                <a:spcPts val="88"/>
              </a:spcBef>
            </a:pPr>
            <a:r>
              <a:rPr sz="1588" b="1" dirty="0">
                <a:latin typeface="Arial"/>
                <a:cs typeface="Arial"/>
              </a:rPr>
              <a:t>NCCN</a:t>
            </a:r>
            <a:r>
              <a:rPr sz="1588" b="1" spc="-71" dirty="0">
                <a:latin typeface="Arial"/>
                <a:cs typeface="Arial"/>
              </a:rPr>
              <a:t> </a:t>
            </a:r>
            <a:r>
              <a:rPr sz="1588" b="1" dirty="0">
                <a:latin typeface="Arial"/>
                <a:cs typeface="Arial"/>
              </a:rPr>
              <a:t>Guidelines</a:t>
            </a:r>
            <a:r>
              <a:rPr sz="1588" b="1" spc="-62" dirty="0">
                <a:latin typeface="Arial"/>
                <a:cs typeface="Arial"/>
              </a:rPr>
              <a:t> </a:t>
            </a:r>
            <a:r>
              <a:rPr sz="1588" b="1" dirty="0">
                <a:latin typeface="Arial"/>
                <a:cs typeface="Arial"/>
              </a:rPr>
              <a:t>Version</a:t>
            </a:r>
            <a:r>
              <a:rPr sz="1588" b="1" spc="-62" dirty="0">
                <a:latin typeface="Arial"/>
                <a:cs typeface="Arial"/>
              </a:rPr>
              <a:t> </a:t>
            </a:r>
            <a:r>
              <a:rPr sz="1588" b="1" spc="-9" dirty="0">
                <a:latin typeface="Arial"/>
                <a:cs typeface="Arial"/>
              </a:rPr>
              <a:t>1.2026 </a:t>
            </a:r>
            <a:r>
              <a:rPr sz="1588" b="1" dirty="0">
                <a:latin typeface="Arial"/>
                <a:cs typeface="Arial"/>
              </a:rPr>
              <a:t>Multiple</a:t>
            </a:r>
            <a:r>
              <a:rPr sz="1588" b="1" spc="-93" dirty="0">
                <a:latin typeface="Arial"/>
                <a:cs typeface="Arial"/>
              </a:rPr>
              <a:t> </a:t>
            </a:r>
            <a:r>
              <a:rPr sz="1588" b="1" spc="-9" dirty="0">
                <a:latin typeface="Arial"/>
                <a:cs typeface="Arial"/>
              </a:rPr>
              <a:t>Myeloma</a:t>
            </a:r>
            <a:endParaRPr sz="1588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22301" y="6258485"/>
            <a:ext cx="3184151" cy="182656"/>
          </a:xfrm>
          <a:custGeom>
            <a:avLst/>
            <a:gdLst/>
            <a:ahLst/>
            <a:cxnLst/>
            <a:rect l="l" t="t" r="r" b="b"/>
            <a:pathLst>
              <a:path w="3608704" h="207009">
                <a:moveTo>
                  <a:pt x="0" y="206756"/>
                </a:moveTo>
                <a:lnTo>
                  <a:pt x="3608273" y="206756"/>
                </a:lnTo>
                <a:lnTo>
                  <a:pt x="3608273" y="0"/>
                </a:lnTo>
                <a:lnTo>
                  <a:pt x="0" y="0"/>
                </a:lnTo>
                <a:lnTo>
                  <a:pt x="0" y="20675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8949947" y="265960"/>
            <a:ext cx="1331259" cy="4595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0288" marR="4483" indent="-349642" algn="r">
              <a:spcBef>
                <a:spcPts val="88"/>
              </a:spcBef>
            </a:pPr>
            <a:r>
              <a:rPr sz="971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NCCN</a:t>
            </a:r>
            <a:r>
              <a:rPr sz="971" u="sng" spc="-44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Guidelines</a:t>
            </a:r>
            <a:r>
              <a:rPr sz="971" u="sng" spc="-40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97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  <a:hlinkClick r:id="rId2"/>
              </a:rPr>
              <a:t>Index</a:t>
            </a:r>
            <a:r>
              <a:rPr sz="971" spc="-9" dirty="0">
                <a:solidFill>
                  <a:srgbClr val="0065A4"/>
                </a:solidFill>
                <a:latin typeface="Arial"/>
                <a:cs typeface="Arial"/>
              </a:rPr>
              <a:t> </a:t>
            </a:r>
            <a:r>
              <a:rPr sz="971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Table </a:t>
            </a:r>
            <a:r>
              <a:rPr sz="971" u="sng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of</a:t>
            </a:r>
            <a:r>
              <a:rPr sz="971" u="sng" spc="-22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 </a:t>
            </a:r>
            <a:r>
              <a:rPr sz="97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Contents</a:t>
            </a:r>
            <a:endParaRPr sz="971">
              <a:latin typeface="Arial"/>
              <a:cs typeface="Arial"/>
            </a:endParaRPr>
          </a:p>
          <a:p>
            <a:pPr marR="4483" algn="r"/>
            <a:r>
              <a:rPr sz="971" u="sng" spc="-9" dirty="0">
                <a:solidFill>
                  <a:srgbClr val="0065A4"/>
                </a:solidFill>
                <a:uFill>
                  <a:solidFill>
                    <a:srgbClr val="0065A4"/>
                  </a:solidFill>
                </a:uFill>
                <a:latin typeface="Arial"/>
                <a:cs typeface="Arial"/>
              </a:rPr>
              <a:t>Discussion</a:t>
            </a:r>
            <a:endParaRPr sz="971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22302" y="892997"/>
            <a:ext cx="8347822" cy="0"/>
          </a:xfrm>
          <a:custGeom>
            <a:avLst/>
            <a:gdLst/>
            <a:ahLst/>
            <a:cxnLst/>
            <a:rect l="l" t="t" r="r" b="b"/>
            <a:pathLst>
              <a:path w="9460865">
                <a:moveTo>
                  <a:pt x="0" y="0"/>
                </a:moveTo>
                <a:lnTo>
                  <a:pt x="9460382" y="0"/>
                </a:lnTo>
              </a:path>
            </a:pathLst>
          </a:custGeom>
          <a:ln w="25400">
            <a:solidFill>
              <a:srgbClr val="0065A4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2770" y="233967"/>
            <a:ext cx="1059352" cy="54403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925529" y="219522"/>
            <a:ext cx="570379" cy="568138"/>
            <a:chOff x="302666" y="248792"/>
            <a:chExt cx="646430" cy="6438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666" y="248792"/>
              <a:ext cx="645833" cy="6436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2097" y="611898"/>
              <a:ext cx="508634" cy="115570"/>
            </a:xfrm>
            <a:custGeom>
              <a:avLst/>
              <a:gdLst/>
              <a:ahLst/>
              <a:cxnLst/>
              <a:rect l="l" t="t" r="r" b="b"/>
              <a:pathLst>
                <a:path w="508634" h="115570">
                  <a:moveTo>
                    <a:pt x="124764" y="6667"/>
                  </a:moveTo>
                  <a:lnTo>
                    <a:pt x="124421" y="3175"/>
                  </a:lnTo>
                  <a:lnTo>
                    <a:pt x="123405" y="2171"/>
                  </a:lnTo>
                  <a:lnTo>
                    <a:pt x="116789" y="2501"/>
                  </a:lnTo>
                  <a:lnTo>
                    <a:pt x="97459" y="2667"/>
                  </a:lnTo>
                  <a:lnTo>
                    <a:pt x="81711" y="2171"/>
                  </a:lnTo>
                  <a:lnTo>
                    <a:pt x="80683" y="3175"/>
                  </a:lnTo>
                  <a:lnTo>
                    <a:pt x="80352" y="6667"/>
                  </a:lnTo>
                  <a:lnTo>
                    <a:pt x="81711" y="8013"/>
                  </a:lnTo>
                  <a:lnTo>
                    <a:pt x="90855" y="9347"/>
                  </a:lnTo>
                  <a:lnTo>
                    <a:pt x="94589" y="10515"/>
                  </a:lnTo>
                  <a:lnTo>
                    <a:pt x="98653" y="73418"/>
                  </a:lnTo>
                  <a:lnTo>
                    <a:pt x="97980" y="75082"/>
                  </a:lnTo>
                  <a:lnTo>
                    <a:pt x="56896" y="27800"/>
                  </a:lnTo>
                  <a:lnTo>
                    <a:pt x="39497" y="2171"/>
                  </a:lnTo>
                  <a:lnTo>
                    <a:pt x="35941" y="2501"/>
                  </a:lnTo>
                  <a:lnTo>
                    <a:pt x="18300" y="2667"/>
                  </a:lnTo>
                  <a:lnTo>
                    <a:pt x="1866" y="2171"/>
                  </a:lnTo>
                  <a:lnTo>
                    <a:pt x="177" y="2667"/>
                  </a:lnTo>
                  <a:lnTo>
                    <a:pt x="0" y="6667"/>
                  </a:lnTo>
                  <a:lnTo>
                    <a:pt x="1193" y="8013"/>
                  </a:lnTo>
                  <a:lnTo>
                    <a:pt x="11861" y="9512"/>
                  </a:lnTo>
                  <a:lnTo>
                    <a:pt x="14236" y="11506"/>
                  </a:lnTo>
                  <a:lnTo>
                    <a:pt x="16611" y="16687"/>
                  </a:lnTo>
                  <a:lnTo>
                    <a:pt x="16776" y="19354"/>
                  </a:lnTo>
                  <a:lnTo>
                    <a:pt x="16675" y="80759"/>
                  </a:lnTo>
                  <a:lnTo>
                    <a:pt x="2197" y="107454"/>
                  </a:lnTo>
                  <a:lnTo>
                    <a:pt x="850" y="108788"/>
                  </a:lnTo>
                  <a:lnTo>
                    <a:pt x="1193" y="112293"/>
                  </a:lnTo>
                  <a:lnTo>
                    <a:pt x="2197" y="113296"/>
                  </a:lnTo>
                  <a:lnTo>
                    <a:pt x="8648" y="112966"/>
                  </a:lnTo>
                  <a:lnTo>
                    <a:pt x="27965" y="112788"/>
                  </a:lnTo>
                  <a:lnTo>
                    <a:pt x="43903" y="113296"/>
                  </a:lnTo>
                  <a:lnTo>
                    <a:pt x="44919" y="112293"/>
                  </a:lnTo>
                  <a:lnTo>
                    <a:pt x="45262" y="108788"/>
                  </a:lnTo>
                  <a:lnTo>
                    <a:pt x="43903" y="107454"/>
                  </a:lnTo>
                  <a:lnTo>
                    <a:pt x="34747" y="106121"/>
                  </a:lnTo>
                  <a:lnTo>
                    <a:pt x="30848" y="104952"/>
                  </a:lnTo>
                  <a:lnTo>
                    <a:pt x="26784" y="29527"/>
                  </a:lnTo>
                  <a:lnTo>
                    <a:pt x="27635" y="27863"/>
                  </a:lnTo>
                  <a:lnTo>
                    <a:pt x="30429" y="30594"/>
                  </a:lnTo>
                  <a:lnTo>
                    <a:pt x="34328" y="35039"/>
                  </a:lnTo>
                  <a:lnTo>
                    <a:pt x="93230" y="106616"/>
                  </a:lnTo>
                  <a:lnTo>
                    <a:pt x="98831" y="115138"/>
                  </a:lnTo>
                  <a:lnTo>
                    <a:pt x="103060" y="115138"/>
                  </a:lnTo>
                  <a:lnTo>
                    <a:pt x="107810" y="113296"/>
                  </a:lnTo>
                  <a:lnTo>
                    <a:pt x="109004" y="111290"/>
                  </a:lnTo>
                  <a:lnTo>
                    <a:pt x="108800" y="106299"/>
                  </a:lnTo>
                  <a:lnTo>
                    <a:pt x="108661" y="84429"/>
                  </a:lnTo>
                  <a:lnTo>
                    <a:pt x="108800" y="34721"/>
                  </a:lnTo>
                  <a:lnTo>
                    <a:pt x="123405" y="8013"/>
                  </a:lnTo>
                  <a:lnTo>
                    <a:pt x="124764" y="6667"/>
                  </a:lnTo>
                  <a:close/>
                </a:path>
                <a:path w="508634" h="115570">
                  <a:moveTo>
                    <a:pt x="248196" y="83096"/>
                  </a:moveTo>
                  <a:lnTo>
                    <a:pt x="247192" y="81089"/>
                  </a:lnTo>
                  <a:lnTo>
                    <a:pt x="243116" y="80594"/>
                  </a:lnTo>
                  <a:lnTo>
                    <a:pt x="241757" y="81927"/>
                  </a:lnTo>
                  <a:lnTo>
                    <a:pt x="237312" y="90766"/>
                  </a:lnTo>
                  <a:lnTo>
                    <a:pt x="230441" y="99123"/>
                  </a:lnTo>
                  <a:lnTo>
                    <a:pt x="220586" y="105359"/>
                  </a:lnTo>
                  <a:lnTo>
                    <a:pt x="207187" y="107797"/>
                  </a:lnTo>
                  <a:lnTo>
                    <a:pt x="192379" y="104495"/>
                  </a:lnTo>
                  <a:lnTo>
                    <a:pt x="179641" y="94729"/>
                  </a:lnTo>
                  <a:lnTo>
                    <a:pt x="170713" y="78727"/>
                  </a:lnTo>
                  <a:lnTo>
                    <a:pt x="167347" y="56730"/>
                  </a:lnTo>
                  <a:lnTo>
                    <a:pt x="170789" y="35064"/>
                  </a:lnTo>
                  <a:lnTo>
                    <a:pt x="179781" y="19748"/>
                  </a:lnTo>
                  <a:lnTo>
                    <a:pt x="192303" y="10668"/>
                  </a:lnTo>
                  <a:lnTo>
                    <a:pt x="206336" y="7670"/>
                  </a:lnTo>
                  <a:lnTo>
                    <a:pt x="217601" y="9220"/>
                  </a:lnTo>
                  <a:lnTo>
                    <a:pt x="226720" y="13792"/>
                  </a:lnTo>
                  <a:lnTo>
                    <a:pt x="233603" y="21259"/>
                  </a:lnTo>
                  <a:lnTo>
                    <a:pt x="238201" y="31534"/>
                  </a:lnTo>
                  <a:lnTo>
                    <a:pt x="239395" y="33045"/>
                  </a:lnTo>
                  <a:lnTo>
                    <a:pt x="243967" y="32372"/>
                  </a:lnTo>
                  <a:lnTo>
                    <a:pt x="244640" y="30365"/>
                  </a:lnTo>
                  <a:lnTo>
                    <a:pt x="243674" y="22644"/>
                  </a:lnTo>
                  <a:lnTo>
                    <a:pt x="243052" y="14859"/>
                  </a:lnTo>
                  <a:lnTo>
                    <a:pt x="242608" y="4343"/>
                  </a:lnTo>
                  <a:lnTo>
                    <a:pt x="229730" y="2044"/>
                  </a:lnTo>
                  <a:lnTo>
                    <a:pt x="219722" y="635"/>
                  </a:lnTo>
                  <a:lnTo>
                    <a:pt x="207695" y="0"/>
                  </a:lnTo>
                  <a:lnTo>
                    <a:pt x="194614" y="939"/>
                  </a:lnTo>
                  <a:lnTo>
                    <a:pt x="152590" y="22910"/>
                  </a:lnTo>
                  <a:lnTo>
                    <a:pt x="140220" y="59067"/>
                  </a:lnTo>
                  <a:lnTo>
                    <a:pt x="141871" y="73342"/>
                  </a:lnTo>
                  <a:lnTo>
                    <a:pt x="171615" y="108508"/>
                  </a:lnTo>
                  <a:lnTo>
                    <a:pt x="207352" y="115468"/>
                  </a:lnTo>
                  <a:lnTo>
                    <a:pt x="217017" y="114858"/>
                  </a:lnTo>
                  <a:lnTo>
                    <a:pt x="247027" y="91859"/>
                  </a:lnTo>
                  <a:lnTo>
                    <a:pt x="248196" y="83096"/>
                  </a:lnTo>
                  <a:close/>
                </a:path>
                <a:path w="508634" h="115570">
                  <a:moveTo>
                    <a:pt x="371449" y="83096"/>
                  </a:moveTo>
                  <a:lnTo>
                    <a:pt x="370433" y="81089"/>
                  </a:lnTo>
                  <a:lnTo>
                    <a:pt x="366369" y="80594"/>
                  </a:lnTo>
                  <a:lnTo>
                    <a:pt x="365010" y="81927"/>
                  </a:lnTo>
                  <a:lnTo>
                    <a:pt x="360565" y="90766"/>
                  </a:lnTo>
                  <a:lnTo>
                    <a:pt x="353707" y="99123"/>
                  </a:lnTo>
                  <a:lnTo>
                    <a:pt x="343852" y="105359"/>
                  </a:lnTo>
                  <a:lnTo>
                    <a:pt x="330441" y="107797"/>
                  </a:lnTo>
                  <a:lnTo>
                    <a:pt x="315633" y="104495"/>
                  </a:lnTo>
                  <a:lnTo>
                    <a:pt x="302895" y="94729"/>
                  </a:lnTo>
                  <a:lnTo>
                    <a:pt x="293966" y="78727"/>
                  </a:lnTo>
                  <a:lnTo>
                    <a:pt x="290601" y="56730"/>
                  </a:lnTo>
                  <a:lnTo>
                    <a:pt x="294055" y="35064"/>
                  </a:lnTo>
                  <a:lnTo>
                    <a:pt x="303047" y="19748"/>
                  </a:lnTo>
                  <a:lnTo>
                    <a:pt x="315556" y="10668"/>
                  </a:lnTo>
                  <a:lnTo>
                    <a:pt x="329590" y="7670"/>
                  </a:lnTo>
                  <a:lnTo>
                    <a:pt x="340868" y="9220"/>
                  </a:lnTo>
                  <a:lnTo>
                    <a:pt x="349973" y="13792"/>
                  </a:lnTo>
                  <a:lnTo>
                    <a:pt x="356857" y="21259"/>
                  </a:lnTo>
                  <a:lnTo>
                    <a:pt x="361454" y="31534"/>
                  </a:lnTo>
                  <a:lnTo>
                    <a:pt x="362648" y="33045"/>
                  </a:lnTo>
                  <a:lnTo>
                    <a:pt x="367220" y="32372"/>
                  </a:lnTo>
                  <a:lnTo>
                    <a:pt x="367893" y="30365"/>
                  </a:lnTo>
                  <a:lnTo>
                    <a:pt x="366941" y="22644"/>
                  </a:lnTo>
                  <a:lnTo>
                    <a:pt x="366306" y="14859"/>
                  </a:lnTo>
                  <a:lnTo>
                    <a:pt x="365861" y="4343"/>
                  </a:lnTo>
                  <a:lnTo>
                    <a:pt x="352983" y="2044"/>
                  </a:lnTo>
                  <a:lnTo>
                    <a:pt x="342988" y="635"/>
                  </a:lnTo>
                  <a:lnTo>
                    <a:pt x="330949" y="0"/>
                  </a:lnTo>
                  <a:lnTo>
                    <a:pt x="317868" y="939"/>
                  </a:lnTo>
                  <a:lnTo>
                    <a:pt x="275844" y="22910"/>
                  </a:lnTo>
                  <a:lnTo>
                    <a:pt x="263474" y="59067"/>
                  </a:lnTo>
                  <a:lnTo>
                    <a:pt x="265125" y="73342"/>
                  </a:lnTo>
                  <a:lnTo>
                    <a:pt x="294868" y="108508"/>
                  </a:lnTo>
                  <a:lnTo>
                    <a:pt x="330606" y="115468"/>
                  </a:lnTo>
                  <a:lnTo>
                    <a:pt x="340283" y="114858"/>
                  </a:lnTo>
                  <a:lnTo>
                    <a:pt x="370281" y="91859"/>
                  </a:lnTo>
                  <a:lnTo>
                    <a:pt x="371449" y="83096"/>
                  </a:lnTo>
                  <a:close/>
                </a:path>
                <a:path w="508634" h="115570">
                  <a:moveTo>
                    <a:pt x="508622" y="6667"/>
                  </a:moveTo>
                  <a:lnTo>
                    <a:pt x="508279" y="3175"/>
                  </a:lnTo>
                  <a:lnTo>
                    <a:pt x="507263" y="2171"/>
                  </a:lnTo>
                  <a:lnTo>
                    <a:pt x="500646" y="2501"/>
                  </a:lnTo>
                  <a:lnTo>
                    <a:pt x="481330" y="2667"/>
                  </a:lnTo>
                  <a:lnTo>
                    <a:pt x="465569" y="2171"/>
                  </a:lnTo>
                  <a:lnTo>
                    <a:pt x="464540" y="3175"/>
                  </a:lnTo>
                  <a:lnTo>
                    <a:pt x="464210" y="6667"/>
                  </a:lnTo>
                  <a:lnTo>
                    <a:pt x="465569" y="8013"/>
                  </a:lnTo>
                  <a:lnTo>
                    <a:pt x="474713" y="9347"/>
                  </a:lnTo>
                  <a:lnTo>
                    <a:pt x="478447" y="10515"/>
                  </a:lnTo>
                  <a:lnTo>
                    <a:pt x="482511" y="73418"/>
                  </a:lnTo>
                  <a:lnTo>
                    <a:pt x="481838" y="75082"/>
                  </a:lnTo>
                  <a:lnTo>
                    <a:pt x="440766" y="27800"/>
                  </a:lnTo>
                  <a:lnTo>
                    <a:pt x="423354" y="2171"/>
                  </a:lnTo>
                  <a:lnTo>
                    <a:pt x="419798" y="2501"/>
                  </a:lnTo>
                  <a:lnTo>
                    <a:pt x="402158" y="2667"/>
                  </a:lnTo>
                  <a:lnTo>
                    <a:pt x="385724" y="2171"/>
                  </a:lnTo>
                  <a:lnTo>
                    <a:pt x="384035" y="2667"/>
                  </a:lnTo>
                  <a:lnTo>
                    <a:pt x="383857" y="6667"/>
                  </a:lnTo>
                  <a:lnTo>
                    <a:pt x="385051" y="8013"/>
                  </a:lnTo>
                  <a:lnTo>
                    <a:pt x="395719" y="9512"/>
                  </a:lnTo>
                  <a:lnTo>
                    <a:pt x="398094" y="11506"/>
                  </a:lnTo>
                  <a:lnTo>
                    <a:pt x="400469" y="16687"/>
                  </a:lnTo>
                  <a:lnTo>
                    <a:pt x="400634" y="19354"/>
                  </a:lnTo>
                  <a:lnTo>
                    <a:pt x="400532" y="80759"/>
                  </a:lnTo>
                  <a:lnTo>
                    <a:pt x="386054" y="107454"/>
                  </a:lnTo>
                  <a:lnTo>
                    <a:pt x="384708" y="108788"/>
                  </a:lnTo>
                  <a:lnTo>
                    <a:pt x="385051" y="112293"/>
                  </a:lnTo>
                  <a:lnTo>
                    <a:pt x="386054" y="113296"/>
                  </a:lnTo>
                  <a:lnTo>
                    <a:pt x="392506" y="112966"/>
                  </a:lnTo>
                  <a:lnTo>
                    <a:pt x="411822" y="112788"/>
                  </a:lnTo>
                  <a:lnTo>
                    <a:pt x="427761" y="113296"/>
                  </a:lnTo>
                  <a:lnTo>
                    <a:pt x="428777" y="112293"/>
                  </a:lnTo>
                  <a:lnTo>
                    <a:pt x="429120" y="108788"/>
                  </a:lnTo>
                  <a:lnTo>
                    <a:pt x="427761" y="107454"/>
                  </a:lnTo>
                  <a:lnTo>
                    <a:pt x="418604" y="106121"/>
                  </a:lnTo>
                  <a:lnTo>
                    <a:pt x="414718" y="104952"/>
                  </a:lnTo>
                  <a:lnTo>
                    <a:pt x="410641" y="29527"/>
                  </a:lnTo>
                  <a:lnTo>
                    <a:pt x="411492" y="27863"/>
                  </a:lnTo>
                  <a:lnTo>
                    <a:pt x="414286" y="30594"/>
                  </a:lnTo>
                  <a:lnTo>
                    <a:pt x="418185" y="35039"/>
                  </a:lnTo>
                  <a:lnTo>
                    <a:pt x="477088" y="106616"/>
                  </a:lnTo>
                  <a:lnTo>
                    <a:pt x="482688" y="115138"/>
                  </a:lnTo>
                  <a:lnTo>
                    <a:pt x="486930" y="115138"/>
                  </a:lnTo>
                  <a:lnTo>
                    <a:pt x="491667" y="113296"/>
                  </a:lnTo>
                  <a:lnTo>
                    <a:pt x="492861" y="111290"/>
                  </a:lnTo>
                  <a:lnTo>
                    <a:pt x="492671" y="106299"/>
                  </a:lnTo>
                  <a:lnTo>
                    <a:pt x="492518" y="84429"/>
                  </a:lnTo>
                  <a:lnTo>
                    <a:pt x="492658" y="34721"/>
                  </a:lnTo>
                  <a:lnTo>
                    <a:pt x="507263" y="8013"/>
                  </a:lnTo>
                  <a:lnTo>
                    <a:pt x="508622" y="6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888684" y="5411925"/>
            <a:ext cx="8323169" cy="794335"/>
          </a:xfrm>
          <a:prstGeom prst="rect">
            <a:avLst/>
          </a:prstGeom>
        </p:spPr>
        <p:txBody>
          <a:bodyPr vert="horz" wrap="square" lIns="0" tIns="24653" rIns="0" bIns="0" rtlCol="0">
            <a:spAutoFit/>
          </a:bodyPr>
          <a:lstStyle/>
          <a:p>
            <a:pPr marL="98057" marR="158572" indent="-64998">
              <a:lnSpc>
                <a:spcPts val="971"/>
              </a:lnSpc>
              <a:spcBef>
                <a:spcPts val="194"/>
              </a:spcBef>
            </a:pPr>
            <a:r>
              <a:rPr sz="1059" baseline="20833" dirty="0">
                <a:latin typeface="Arial"/>
                <a:cs typeface="Arial"/>
              </a:rPr>
              <a:t>a</a:t>
            </a:r>
            <a:r>
              <a:rPr sz="1059" spc="146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Adapted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with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permission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from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Rajkumar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spc="-18" dirty="0">
                <a:latin typeface="Arial"/>
                <a:cs typeface="Arial"/>
              </a:rPr>
              <a:t>SV,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Dimopoulos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MA,</a:t>
            </a:r>
            <a:r>
              <a:rPr sz="882" spc="-9" dirty="0">
                <a:latin typeface="Arial"/>
                <a:cs typeface="Arial"/>
              </a:rPr>
              <a:t> Palumbo</a:t>
            </a:r>
            <a:r>
              <a:rPr sz="882" spc="-5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et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al.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International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Myeloma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Working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Group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updated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criteria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for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the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diagnosis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of</a:t>
            </a:r>
            <a:r>
              <a:rPr sz="882" spc="-9" dirty="0">
                <a:latin typeface="Arial"/>
                <a:cs typeface="Arial"/>
              </a:rPr>
              <a:t> multiple </a:t>
            </a:r>
            <a:r>
              <a:rPr sz="882" dirty="0">
                <a:latin typeface="Arial"/>
                <a:cs typeface="Arial"/>
              </a:rPr>
              <a:t>myeloma.</a:t>
            </a:r>
            <a:r>
              <a:rPr sz="882" spc="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Lancet</a:t>
            </a:r>
            <a:r>
              <a:rPr sz="882" spc="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Oncol</a:t>
            </a:r>
            <a:r>
              <a:rPr sz="882" spc="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2014;15:e538-</a:t>
            </a:r>
            <a:r>
              <a:rPr sz="882" spc="-9" dirty="0">
                <a:latin typeface="Arial"/>
                <a:cs typeface="Arial"/>
              </a:rPr>
              <a:t>e548.</a:t>
            </a:r>
            <a:endParaRPr sz="882">
              <a:latin typeface="Arial"/>
              <a:cs typeface="Arial"/>
            </a:endParaRPr>
          </a:p>
          <a:p>
            <a:pPr marL="98057" marR="26896" indent="-64998">
              <a:lnSpc>
                <a:spcPts val="971"/>
              </a:lnSpc>
            </a:pPr>
            <a:r>
              <a:rPr sz="1059" baseline="20833" dirty="0">
                <a:latin typeface="Arial"/>
                <a:cs typeface="Arial"/>
              </a:rPr>
              <a:t>b</a:t>
            </a:r>
            <a:r>
              <a:rPr sz="1059" spc="-6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BMPCs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&gt;20%,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M-</a:t>
            </a:r>
            <a:r>
              <a:rPr sz="882" dirty="0">
                <a:latin typeface="Arial"/>
                <a:cs typeface="Arial"/>
              </a:rPr>
              <a:t>protein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&gt;2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g/dL,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and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FLCr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&gt;20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are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variables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used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to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risk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stratify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patients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at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diagnosis.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Patients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with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two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or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more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of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these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risk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factors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are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considered </a:t>
            </a:r>
            <a:r>
              <a:rPr sz="882" dirty="0">
                <a:latin typeface="Arial"/>
                <a:cs typeface="Arial"/>
              </a:rPr>
              <a:t>to</a:t>
            </a:r>
            <a:r>
              <a:rPr sz="882" spc="-22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have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high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risk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of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progression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to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MM.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spc="-9" dirty="0">
                <a:latin typeface="Arial"/>
                <a:cs typeface="Arial"/>
              </a:rPr>
              <a:t>Lakshman</a:t>
            </a:r>
            <a:r>
              <a:rPr sz="882" spc="-5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A,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Rajkumar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spc="-18" dirty="0">
                <a:latin typeface="Arial"/>
                <a:cs typeface="Arial"/>
              </a:rPr>
              <a:t>SV,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Buadi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FK,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et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al.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Risk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stratification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of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smoldering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multiple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myeloma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incorporating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revised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spc="-18" dirty="0">
                <a:latin typeface="Arial"/>
                <a:cs typeface="Arial"/>
              </a:rPr>
              <a:t>IMWG </a:t>
            </a:r>
            <a:r>
              <a:rPr sz="882" dirty="0">
                <a:latin typeface="Arial"/>
                <a:cs typeface="Arial"/>
              </a:rPr>
              <a:t>diagnostic</a:t>
            </a:r>
            <a:r>
              <a:rPr sz="882" spc="-1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criteria.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Blood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Cancer</a:t>
            </a:r>
            <a:r>
              <a:rPr sz="882" spc="-4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J </a:t>
            </a:r>
            <a:r>
              <a:rPr sz="882" spc="-9" dirty="0">
                <a:latin typeface="Arial"/>
                <a:cs typeface="Arial"/>
              </a:rPr>
              <a:t>2018;8:59.</a:t>
            </a:r>
            <a:endParaRPr sz="882">
              <a:latin typeface="Arial"/>
              <a:cs typeface="Arial"/>
            </a:endParaRPr>
          </a:p>
          <a:p>
            <a:pPr marL="33619">
              <a:lnSpc>
                <a:spcPts val="953"/>
              </a:lnSpc>
            </a:pPr>
            <a:r>
              <a:rPr sz="1059" baseline="20833" dirty="0">
                <a:latin typeface="Arial"/>
                <a:cs typeface="Arial"/>
              </a:rPr>
              <a:t>c</a:t>
            </a:r>
            <a:r>
              <a:rPr sz="1059" spc="-13" baseline="20833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Other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examples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of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active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disease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include: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repeated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infections,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amyloidosis,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light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chain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deposition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disease,</a:t>
            </a:r>
            <a:r>
              <a:rPr sz="882" spc="-9" dirty="0">
                <a:latin typeface="Arial"/>
                <a:cs typeface="Arial"/>
              </a:rPr>
              <a:t> </a:t>
            </a:r>
            <a:r>
              <a:rPr sz="882" dirty="0">
                <a:latin typeface="Arial"/>
                <a:cs typeface="Arial"/>
              </a:rPr>
              <a:t>or</a:t>
            </a:r>
            <a:r>
              <a:rPr sz="882" spc="-9" dirty="0">
                <a:latin typeface="Arial"/>
                <a:cs typeface="Arial"/>
              </a:rPr>
              <a:t> hyperviscosity.</a:t>
            </a:r>
            <a:endParaRPr sz="882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67125" y="6289973"/>
            <a:ext cx="3074893" cy="111448"/>
          </a:xfrm>
          <a:prstGeom prst="rect">
            <a:avLst/>
          </a:prstGeom>
        </p:spPr>
        <p:txBody>
          <a:bodyPr vert="horz" wrap="square" lIns="0" tIns="2801" rIns="0" bIns="0" rtlCol="0">
            <a:spAutoFit/>
          </a:bodyPr>
          <a:lstStyle/>
          <a:p>
            <a:pPr marL="11206">
              <a:spcBef>
                <a:spcPts val="22"/>
              </a:spcBef>
            </a:pPr>
            <a:r>
              <a:rPr sz="706" b="1" dirty="0">
                <a:latin typeface="Arial"/>
                <a:cs typeface="Arial"/>
              </a:rPr>
              <a:t>Note:</a:t>
            </a:r>
            <a:r>
              <a:rPr sz="706" b="1" spc="-35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All</a:t>
            </a:r>
            <a:r>
              <a:rPr sz="706" b="1" spc="-9" dirty="0">
                <a:latin typeface="Arial"/>
                <a:cs typeface="Arial"/>
              </a:rPr>
              <a:t> recommendations</a:t>
            </a:r>
            <a:r>
              <a:rPr sz="706" b="1" spc="-4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are</a:t>
            </a:r>
            <a:r>
              <a:rPr sz="706" b="1" spc="-9" dirty="0">
                <a:latin typeface="Arial"/>
                <a:cs typeface="Arial"/>
              </a:rPr>
              <a:t> category</a:t>
            </a:r>
            <a:r>
              <a:rPr sz="706" b="1" spc="-4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2A</a:t>
            </a:r>
            <a:r>
              <a:rPr sz="706" b="1" spc="-35" dirty="0">
                <a:latin typeface="Arial"/>
                <a:cs typeface="Arial"/>
              </a:rPr>
              <a:t> </a:t>
            </a:r>
            <a:r>
              <a:rPr sz="706" b="1" dirty="0">
                <a:latin typeface="Arial"/>
                <a:cs typeface="Arial"/>
              </a:rPr>
              <a:t>unless</a:t>
            </a:r>
            <a:r>
              <a:rPr sz="706" b="1" spc="-9" dirty="0">
                <a:latin typeface="Arial"/>
                <a:cs typeface="Arial"/>
              </a:rPr>
              <a:t> otherwise</a:t>
            </a:r>
            <a:r>
              <a:rPr sz="706" b="1" spc="-4" dirty="0">
                <a:latin typeface="Arial"/>
                <a:cs typeface="Arial"/>
              </a:rPr>
              <a:t> </a:t>
            </a:r>
            <a:r>
              <a:rPr sz="706" b="1" spc="-9" dirty="0">
                <a:latin typeface="Arial"/>
                <a:cs typeface="Arial"/>
              </a:rPr>
              <a:t>indicated.</a:t>
            </a:r>
            <a:endParaRPr sz="70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71047" y="6471385"/>
            <a:ext cx="512669" cy="1437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160"/>
              </a:lnSpc>
            </a:pPr>
            <a:r>
              <a:rPr sz="971" b="1" dirty="0">
                <a:latin typeface="Arial"/>
                <a:cs typeface="Arial"/>
              </a:rPr>
              <a:t>MYEL-</a:t>
            </a:r>
            <a:r>
              <a:rPr sz="971" b="1" spc="-44" dirty="0">
                <a:latin typeface="Arial"/>
                <a:cs typeface="Arial"/>
              </a:rPr>
              <a:t>A</a:t>
            </a:r>
            <a:endParaRPr sz="971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11095" y="6571046"/>
            <a:ext cx="6847915" cy="85958"/>
          </a:xfrm>
          <a:prstGeom prst="rect">
            <a:avLst/>
          </a:prstGeom>
        </p:spPr>
        <p:txBody>
          <a:bodyPr vert="horz" wrap="square" lIns="0" tIns="4482" rIns="0" bIns="0" rtlCol="0">
            <a:spAutoFit/>
          </a:bodyPr>
          <a:lstStyle/>
          <a:p>
            <a:pPr marL="11206">
              <a:spcBef>
                <a:spcPts val="35"/>
              </a:spcBef>
            </a:pPr>
            <a:r>
              <a:rPr sz="529" spc="-9" dirty="0">
                <a:latin typeface="Arial"/>
                <a:cs typeface="Arial"/>
              </a:rPr>
              <a:t>Version </a:t>
            </a:r>
            <a:r>
              <a:rPr sz="529" dirty="0">
                <a:latin typeface="Arial"/>
                <a:cs typeface="Arial"/>
              </a:rPr>
              <a:t>1.2026,</a:t>
            </a:r>
            <a:r>
              <a:rPr sz="529" spc="-9" dirty="0">
                <a:latin typeface="Arial"/>
                <a:cs typeface="Arial"/>
              </a:rPr>
              <a:t> 06/24/25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©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2025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National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Comprehensive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Cancer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Network</a:t>
            </a:r>
            <a:r>
              <a:rPr sz="463" baseline="31746" dirty="0">
                <a:latin typeface="Arial"/>
                <a:cs typeface="Arial"/>
              </a:rPr>
              <a:t>®</a:t>
            </a:r>
            <a:r>
              <a:rPr sz="463" spc="86" baseline="31746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(NCCN</a:t>
            </a:r>
            <a:r>
              <a:rPr sz="463" spc="-13" baseline="31746" dirty="0">
                <a:latin typeface="Arial"/>
                <a:cs typeface="Arial"/>
              </a:rPr>
              <a:t>®</a:t>
            </a:r>
            <a:r>
              <a:rPr sz="529" spc="-9" dirty="0">
                <a:latin typeface="Arial"/>
                <a:cs typeface="Arial"/>
              </a:rPr>
              <a:t>),</a:t>
            </a:r>
            <a:r>
              <a:rPr sz="529" spc="-31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All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rights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reserved.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NCCN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Guidelines</a:t>
            </a:r>
            <a:r>
              <a:rPr sz="463" baseline="31746" dirty="0">
                <a:latin typeface="Arial"/>
                <a:cs typeface="Arial"/>
              </a:rPr>
              <a:t>®</a:t>
            </a:r>
            <a:r>
              <a:rPr sz="463" spc="86" baseline="31746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and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this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illustration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may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not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be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reproduced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in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form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without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express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written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permission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of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NCCN.</a:t>
            </a:r>
            <a:endParaRPr sz="529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67531" y="959761"/>
            <a:ext cx="4466104" cy="1607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971" b="1" dirty="0">
                <a:latin typeface="Arial"/>
                <a:cs typeface="Arial"/>
              </a:rPr>
              <a:t>DEFINITIONS</a:t>
            </a:r>
            <a:r>
              <a:rPr sz="971" b="1" spc="159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OF</a:t>
            </a:r>
            <a:r>
              <a:rPr sz="971" b="1" spc="159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MYELOMA</a:t>
            </a:r>
            <a:r>
              <a:rPr sz="971" b="1" spc="57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AND</a:t>
            </a:r>
            <a:r>
              <a:rPr sz="971" b="1" spc="159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RELATED</a:t>
            </a:r>
            <a:r>
              <a:rPr sz="971" b="1" spc="159" dirty="0">
                <a:latin typeface="Arial"/>
                <a:cs typeface="Arial"/>
              </a:rPr>
              <a:t> </a:t>
            </a:r>
            <a:r>
              <a:rPr sz="971" b="1" dirty="0">
                <a:latin typeface="Arial"/>
                <a:cs typeface="Arial"/>
              </a:rPr>
              <a:t>PLASMA-CELL</a:t>
            </a:r>
            <a:r>
              <a:rPr sz="971" b="1" spc="137" dirty="0">
                <a:latin typeface="Arial"/>
                <a:cs typeface="Arial"/>
              </a:rPr>
              <a:t> </a:t>
            </a:r>
            <a:r>
              <a:rPr sz="971" b="1" spc="-9" dirty="0">
                <a:latin typeface="Arial"/>
                <a:cs typeface="Arial"/>
              </a:rPr>
              <a:t>DISORDERS</a:t>
            </a:r>
            <a:endParaRPr sz="971">
              <a:latin typeface="Arial"/>
              <a:cs typeface="Arial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282548"/>
              </p:ext>
            </p:extLst>
          </p:nvPr>
        </p:nvGraphicFramePr>
        <p:xfrm>
          <a:off x="1911095" y="748739"/>
          <a:ext cx="8331573" cy="46631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6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5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4251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Disease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Definition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74">
                <a:tc>
                  <a:txBody>
                    <a:bodyPr/>
                    <a:lstStyle/>
                    <a:p>
                      <a:pPr marL="45720" marR="460375">
                        <a:lnSpc>
                          <a:spcPts val="1100"/>
                        </a:lnSpc>
                        <a:spcBef>
                          <a:spcPts val="21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Smoldering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Myeloma</a:t>
                      </a:r>
                      <a:r>
                        <a:rPr sz="1200" b="1" spc="-15" baseline="24691" dirty="0">
                          <a:latin typeface="Arial"/>
                          <a:cs typeface="Arial"/>
                        </a:rPr>
                        <a:t>a,b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(Asymptomatic)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35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095" indent="-79375">
                        <a:lnSpc>
                          <a:spcPts val="1150"/>
                        </a:lnSpc>
                        <a:spcBef>
                          <a:spcPts val="90"/>
                        </a:spcBef>
                        <a:buChar char="•"/>
                        <a:tabLst>
                          <a:tab pos="12509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Serum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monoclonal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protein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≥3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g/dL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45720">
                        <a:lnSpc>
                          <a:spcPts val="1100"/>
                        </a:lnSpc>
                      </a:pPr>
                      <a:r>
                        <a:rPr sz="900" spc="-25" dirty="0">
                          <a:latin typeface="Arial"/>
                          <a:cs typeface="Arial"/>
                        </a:rPr>
                        <a:t>or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25095" indent="-79375">
                        <a:lnSpc>
                          <a:spcPts val="1100"/>
                        </a:lnSpc>
                        <a:buChar char="•"/>
                        <a:tabLst>
                          <a:tab pos="12509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Bence-Jones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protein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≥500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mg/24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h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45720">
                        <a:lnSpc>
                          <a:spcPts val="1100"/>
                        </a:lnSpc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and/or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45720" marR="4317365" indent="79375">
                        <a:lnSpc>
                          <a:spcPts val="1100"/>
                        </a:lnSpc>
                        <a:spcBef>
                          <a:spcPts val="70"/>
                        </a:spcBef>
                        <a:buChar char="•"/>
                        <a:tabLst>
                          <a:tab pos="12509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Clonal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bone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marrow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plasma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cells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(BMPCs)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10%–59%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and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25095" indent="-79375">
                        <a:lnSpc>
                          <a:spcPts val="1080"/>
                        </a:lnSpc>
                        <a:buChar char="•"/>
                        <a:tabLst>
                          <a:tab pos="12509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Absence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myeloma-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defining events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amyloidosis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062">
                <a:tc>
                  <a:txBody>
                    <a:bodyPr/>
                    <a:lstStyle/>
                    <a:p>
                      <a:pPr marL="45720" marR="685165" indent="-635">
                        <a:lnSpc>
                          <a:spcPts val="1100"/>
                        </a:lnSpc>
                        <a:spcBef>
                          <a:spcPts val="209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Multiple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Myeloma</a:t>
                      </a:r>
                      <a:r>
                        <a:rPr sz="1200" b="1" spc="-15" baseline="24691" dirty="0">
                          <a:latin typeface="Arial"/>
                          <a:cs typeface="Arial"/>
                        </a:rPr>
                        <a:t>a,c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(Symptomatic)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353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4460" marR="323215" indent="-79375">
                        <a:lnSpc>
                          <a:spcPts val="1100"/>
                        </a:lnSpc>
                        <a:spcBef>
                          <a:spcPts val="210"/>
                        </a:spcBef>
                        <a:buChar char="•"/>
                        <a:tabLst>
                          <a:tab pos="128270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Clonal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BMPCs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≥10%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biopsy-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proven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bony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extramedullary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plasmacytoma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one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following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myeloma- 	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defining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events: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25095" indent="-79375">
                        <a:lnSpc>
                          <a:spcPts val="1150"/>
                        </a:lnSpc>
                        <a:spcBef>
                          <a:spcPts val="1080"/>
                        </a:spcBef>
                        <a:buChar char="•"/>
                        <a:tabLst>
                          <a:tab pos="125095" algn="l"/>
                        </a:tabLst>
                      </a:pPr>
                      <a:r>
                        <a:rPr sz="9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Myeloma-</a:t>
                      </a:r>
                      <a:r>
                        <a:rPr sz="9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defining</a:t>
                      </a:r>
                      <a:r>
                        <a:rPr sz="900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9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events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: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1100"/>
                        </a:lnSpc>
                      </a:pPr>
                      <a:r>
                        <a:rPr sz="900" dirty="0">
                          <a:latin typeface="Webdings"/>
                          <a:cs typeface="Webdings"/>
                        </a:rPr>
                        <a:t>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Evidence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organ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damage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attributed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underlying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plasma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cell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proliferative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disorder,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specifically: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371475" lvl="1" indent="-97155">
                        <a:lnSpc>
                          <a:spcPts val="1100"/>
                        </a:lnSpc>
                        <a:buFont typeface="Symbol"/>
                        <a:buChar char=""/>
                        <a:tabLst>
                          <a:tab pos="37147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Hypercalcaemia: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serum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calcium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&gt;0·25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mmol/L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(&gt;1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mg/dL)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than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upper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limit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normal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&gt;2·75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mmol/L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(&gt;11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mg/dL)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371475" lvl="1" indent="-97155">
                        <a:lnSpc>
                          <a:spcPts val="1100"/>
                        </a:lnSpc>
                        <a:buFont typeface="Symbol"/>
                        <a:buChar char=""/>
                        <a:tabLst>
                          <a:tab pos="37147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Renal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insufficiency: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creatinine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clearance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&lt;40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mL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per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min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serum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creatinine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&gt;177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μmol/L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(&gt;2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mg/dL)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371475" lvl="1" indent="-97155">
                        <a:lnSpc>
                          <a:spcPts val="1100"/>
                        </a:lnSpc>
                        <a:buFont typeface="Symbol"/>
                        <a:buChar char=""/>
                        <a:tabLst>
                          <a:tab pos="37147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Anaemia: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haemoglobin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value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&gt;20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g/L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below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lower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limit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normal,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haemoglobin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value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&lt;100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g/L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371475" lvl="1" indent="-97155">
                        <a:lnSpc>
                          <a:spcPts val="1150"/>
                        </a:lnSpc>
                        <a:buFont typeface="Symbol"/>
                        <a:buChar char=""/>
                        <a:tabLst>
                          <a:tab pos="37147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Bone lesions: one or more osteolytic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lesions on skeletal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radiography,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CT,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PET-CT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1150"/>
                        </a:lnSpc>
                        <a:spcBef>
                          <a:spcPts val="1100"/>
                        </a:spcBef>
                      </a:pPr>
                      <a:r>
                        <a:rPr sz="900" dirty="0">
                          <a:latin typeface="Webdings"/>
                          <a:cs typeface="Webdings"/>
                        </a:rPr>
                        <a:t>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one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 more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 following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biomarkers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malignancy: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371475" lvl="1" indent="-97155">
                        <a:lnSpc>
                          <a:spcPts val="1100"/>
                        </a:lnSpc>
                        <a:buFont typeface="Symbol"/>
                        <a:buChar char=""/>
                        <a:tabLst>
                          <a:tab pos="37147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Clonal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bone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marrow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plasma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cell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percentage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≥60%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371475" lvl="1" indent="-97155">
                        <a:lnSpc>
                          <a:spcPts val="1100"/>
                        </a:lnSpc>
                        <a:buFont typeface="Symbol"/>
                        <a:buChar char=""/>
                        <a:tabLst>
                          <a:tab pos="371475" algn="l"/>
                        </a:tabLst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Involved:uninvolved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serum</a:t>
                      </a:r>
                      <a:r>
                        <a:rPr sz="9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free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light</a:t>
                      </a:r>
                      <a:r>
                        <a:rPr sz="9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chain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ratio</a:t>
                      </a:r>
                      <a:r>
                        <a:rPr sz="9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≥100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371475" lvl="1" indent="-97155">
                        <a:lnSpc>
                          <a:spcPts val="1150"/>
                        </a:lnSpc>
                        <a:buFont typeface="Symbol"/>
                        <a:buChar char=""/>
                        <a:tabLst>
                          <a:tab pos="37147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&gt;1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focal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lesions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MRI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studies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353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279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Solitary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Plasmacytoma</a:t>
                      </a:r>
                      <a:r>
                        <a:rPr sz="1200" b="1" spc="-15" baseline="24691" dirty="0">
                          <a:latin typeface="Arial"/>
                          <a:cs typeface="Arial"/>
                        </a:rPr>
                        <a:t>a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095" indent="-79375">
                        <a:lnSpc>
                          <a:spcPts val="1150"/>
                        </a:lnSpc>
                        <a:spcBef>
                          <a:spcPts val="90"/>
                        </a:spcBef>
                        <a:buChar char="•"/>
                        <a:tabLst>
                          <a:tab pos="125095" algn="l"/>
                        </a:tabLst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Biopsy-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proven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solitary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lesion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bone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soft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tissue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evidence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clonal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plasma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cells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25095" indent="-79375">
                        <a:lnSpc>
                          <a:spcPts val="1100"/>
                        </a:lnSpc>
                        <a:buChar char="•"/>
                        <a:tabLst>
                          <a:tab pos="12509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Normal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skeletal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survey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MRI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(or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CT)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spine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pelvis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(except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primary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solitary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lesion)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25095" indent="-79375">
                        <a:lnSpc>
                          <a:spcPts val="1100"/>
                        </a:lnSpc>
                        <a:buChar char="•"/>
                        <a:tabLst>
                          <a:tab pos="12509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Absence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myeloma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defining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events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25095" indent="-79375">
                        <a:lnSpc>
                          <a:spcPts val="1150"/>
                        </a:lnSpc>
                        <a:buChar char="•"/>
                        <a:tabLst>
                          <a:tab pos="12509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Normal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bone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marrow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evidence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clonal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plasma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cells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279">
                <a:tc>
                  <a:txBody>
                    <a:bodyPr/>
                    <a:lstStyle/>
                    <a:p>
                      <a:pPr marL="45720" marR="88900">
                        <a:lnSpc>
                          <a:spcPts val="1100"/>
                        </a:lnSpc>
                        <a:spcBef>
                          <a:spcPts val="209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Solitary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Plasmacytoma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minimal marrow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involvement</a:t>
                      </a:r>
                      <a:r>
                        <a:rPr sz="1200" b="1" spc="-15" baseline="24691" dirty="0">
                          <a:latin typeface="Arial"/>
                          <a:cs typeface="Arial"/>
                        </a:rPr>
                        <a:t>a</a:t>
                      </a:r>
                      <a:endParaRPr sz="1200" baseline="24691">
                        <a:latin typeface="Arial"/>
                        <a:cs typeface="Arial"/>
                      </a:endParaRPr>
                    </a:p>
                  </a:txBody>
                  <a:tcPr marL="0" marR="0" marT="2353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095" indent="-79375">
                        <a:lnSpc>
                          <a:spcPts val="1150"/>
                        </a:lnSpc>
                        <a:spcBef>
                          <a:spcPts val="90"/>
                        </a:spcBef>
                        <a:buChar char="•"/>
                        <a:tabLst>
                          <a:tab pos="125095" algn="l"/>
                        </a:tabLst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Biopsy-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proven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solitary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lesion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bone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soft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tissue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evidence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clonal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plasma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cells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25095" indent="-79375">
                        <a:lnSpc>
                          <a:spcPts val="1100"/>
                        </a:lnSpc>
                        <a:buChar char="•"/>
                        <a:tabLst>
                          <a:tab pos="12509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Normal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skeletal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survey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MRI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(or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CT)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spine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pelvis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(except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primary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solitary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lesion)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25095" indent="-79375">
                        <a:lnSpc>
                          <a:spcPts val="1100"/>
                        </a:lnSpc>
                        <a:buChar char="•"/>
                        <a:tabLst>
                          <a:tab pos="12509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Absence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myeloma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defining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events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25095" indent="-79375">
                        <a:lnSpc>
                          <a:spcPts val="1150"/>
                        </a:lnSpc>
                        <a:buChar char="•"/>
                        <a:tabLst>
                          <a:tab pos="12509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Clonal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bone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marrow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plasma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cells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&lt;10%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485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Plasma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Cell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Leukemia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095" indent="-79375">
                        <a:lnSpc>
                          <a:spcPct val="100000"/>
                        </a:lnSpc>
                        <a:spcBef>
                          <a:spcPts val="90"/>
                        </a:spcBef>
                        <a:buChar char="•"/>
                        <a:tabLst>
                          <a:tab pos="125095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Presence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≥5%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plasma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cells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circulation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10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3244775" y="33618"/>
            <a:ext cx="5703234" cy="16520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algn="ctr">
              <a:lnSpc>
                <a:spcPts val="582"/>
              </a:lnSpc>
              <a:spcBef>
                <a:spcPts val="88"/>
              </a:spcBef>
            </a:pPr>
            <a:r>
              <a:rPr sz="529" dirty="0">
                <a:latin typeface="Arial"/>
                <a:cs typeface="Arial"/>
              </a:rPr>
              <a:t>PLEASE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NOTE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that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use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of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this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NCCN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Content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is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governed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by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the</a:t>
            </a:r>
            <a:r>
              <a:rPr sz="529" spc="-9" dirty="0">
                <a:latin typeface="Arial"/>
                <a:cs typeface="Arial"/>
              </a:rPr>
              <a:t> End-</a:t>
            </a:r>
            <a:r>
              <a:rPr sz="529" dirty="0">
                <a:latin typeface="Arial"/>
                <a:cs typeface="Arial"/>
              </a:rPr>
              <a:t>User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License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Agreement,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and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you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MAY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NOT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distribute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this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Content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or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use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it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with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any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artificial</a:t>
            </a:r>
            <a:r>
              <a:rPr sz="529" spc="-9" dirty="0">
                <a:latin typeface="Arial"/>
                <a:cs typeface="Arial"/>
              </a:rPr>
              <a:t> intelligence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model</a:t>
            </a:r>
            <a:r>
              <a:rPr sz="529" spc="-9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or</a:t>
            </a:r>
            <a:r>
              <a:rPr sz="529" spc="-9" dirty="0">
                <a:latin typeface="Arial"/>
                <a:cs typeface="Arial"/>
              </a:rPr>
              <a:t> tool.</a:t>
            </a:r>
            <a:endParaRPr sz="529">
              <a:latin typeface="Arial"/>
              <a:cs typeface="Arial"/>
            </a:endParaRPr>
          </a:p>
          <a:p>
            <a:pPr algn="ctr">
              <a:lnSpc>
                <a:spcPts val="582"/>
              </a:lnSpc>
            </a:pPr>
            <a:r>
              <a:rPr sz="529" dirty="0">
                <a:latin typeface="Arial"/>
                <a:cs typeface="Arial"/>
              </a:rPr>
              <a:t>Printed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by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abdullah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karakus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on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6/27/2025 3:51:27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AM.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Copyright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©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2025 </a:t>
            </a:r>
            <a:r>
              <a:rPr sz="529" spc="-9" dirty="0">
                <a:latin typeface="Arial"/>
                <a:cs typeface="Arial"/>
              </a:rPr>
              <a:t>National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Comprehensive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Cancer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Network,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Inc. All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dirty="0">
                <a:latin typeface="Arial"/>
                <a:cs typeface="Arial"/>
              </a:rPr>
              <a:t>Rights</a:t>
            </a:r>
            <a:r>
              <a:rPr sz="529" spc="-4" dirty="0">
                <a:latin typeface="Arial"/>
                <a:cs typeface="Arial"/>
              </a:rPr>
              <a:t> </a:t>
            </a:r>
            <a:r>
              <a:rPr sz="529" spc="-9" dirty="0">
                <a:latin typeface="Arial"/>
                <a:cs typeface="Arial"/>
              </a:rPr>
              <a:t>Reserved.</a:t>
            </a:r>
            <a:endParaRPr sz="529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4" descr="metin, diyagram, ekran görüntüsü, çizgi içeren bir resim&#10;&#10;Açıklama otomatik olarak oluşturuldu">
            <a:extLst>
              <a:ext uri="{FF2B5EF4-FFF2-40B4-BE49-F238E27FC236}">
                <a16:creationId xmlns:a16="http://schemas.microsoft.com/office/drawing/2014/main" id="{23A44730-9EA5-43CA-BB55-79D540D79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189" y="943560"/>
            <a:ext cx="8257686" cy="523340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6DF1B9E-1608-6D25-4289-63EA19C433EC}"/>
              </a:ext>
            </a:extLst>
          </p:cNvPr>
          <p:cNvSpPr txBox="1"/>
          <p:nvPr/>
        </p:nvSpPr>
        <p:spPr>
          <a:xfrm>
            <a:off x="5251784" y="6246378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>
                <a:effectLst/>
                <a:latin typeface="Helvetica" pitchFamily="2" charset="0"/>
              </a:rPr>
              <a:t>Clin</a:t>
            </a:r>
            <a:r>
              <a:rPr lang="tr-TR" dirty="0">
                <a:effectLst/>
                <a:latin typeface="Helvetica" pitchFamily="2" charset="0"/>
              </a:rPr>
              <a:t> </a:t>
            </a:r>
            <a:r>
              <a:rPr lang="tr-TR" dirty="0" err="1">
                <a:effectLst/>
                <a:latin typeface="Helvetica" pitchFamily="2" charset="0"/>
              </a:rPr>
              <a:t>Cancer</a:t>
            </a:r>
            <a:r>
              <a:rPr lang="tr-TR" dirty="0">
                <a:effectLst/>
                <a:latin typeface="Helvetica" pitchFamily="2" charset="0"/>
              </a:rPr>
              <a:t> </a:t>
            </a:r>
            <a:r>
              <a:rPr lang="tr-TR" dirty="0" err="1">
                <a:effectLst/>
                <a:latin typeface="Helvetica" pitchFamily="2" charset="0"/>
              </a:rPr>
              <a:t>Res</a:t>
            </a:r>
            <a:r>
              <a:rPr lang="tr-TR" dirty="0">
                <a:effectLst/>
                <a:latin typeface="Helvetica" pitchFamily="2" charset="0"/>
              </a:rPr>
              <a:t>; 22(24) </a:t>
            </a:r>
            <a:r>
              <a:rPr lang="tr-TR" dirty="0" err="1">
                <a:effectLst/>
                <a:latin typeface="Helvetica" pitchFamily="2" charset="0"/>
              </a:rPr>
              <a:t>December</a:t>
            </a:r>
            <a:r>
              <a:rPr lang="tr-TR" dirty="0">
                <a:effectLst/>
                <a:latin typeface="Helvetica" pitchFamily="2" charset="0"/>
              </a:rPr>
              <a:t> 15, 2016</a:t>
            </a:r>
          </a:p>
        </p:txBody>
      </p:sp>
    </p:spTree>
    <p:extLst>
      <p:ext uri="{BB962C8B-B14F-4D97-AF65-F5344CB8AC3E}">
        <p14:creationId xmlns:p14="http://schemas.microsoft.com/office/powerpoint/2010/main" val="98120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A99DD6-8410-5840-B787-50D2B791B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MM’da</a:t>
            </a:r>
            <a:r>
              <a:rPr lang="tr-TR" dirty="0"/>
              <a:t> son 2 dekatta tedavideki gelişmeler sağkalıma yansımıştır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FE93A7D-1DAB-13C2-683E-150E01ACD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690688"/>
            <a:ext cx="7772400" cy="50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61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7105E92-FBE1-467C-A069-190B1698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78AE546-B8A8-49CA-8E6A-8E261F426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Rd</a:t>
            </a:r>
            <a:r>
              <a:rPr lang="tr-TR" dirty="0"/>
              <a:t>: 3 yıl</a:t>
            </a:r>
          </a:p>
          <a:p>
            <a:r>
              <a:rPr lang="tr-TR" dirty="0"/>
              <a:t>VCD: 3 yıl</a:t>
            </a:r>
          </a:p>
          <a:p>
            <a:r>
              <a:rPr lang="tr-TR" dirty="0"/>
              <a:t>VRD: 4 yıl</a:t>
            </a:r>
          </a:p>
          <a:p>
            <a:r>
              <a:rPr lang="tr-TR" dirty="0"/>
              <a:t>Oto </a:t>
            </a:r>
            <a:r>
              <a:rPr lang="tr-TR" dirty="0" err="1"/>
              <a:t>tx</a:t>
            </a:r>
            <a:r>
              <a:rPr lang="tr-TR" dirty="0"/>
              <a:t>: 5 yıl</a:t>
            </a:r>
          </a:p>
          <a:p>
            <a:r>
              <a:rPr lang="tr-TR" dirty="0"/>
              <a:t>İdame: 6 yıl</a:t>
            </a:r>
          </a:p>
          <a:p>
            <a:r>
              <a:rPr lang="tr-TR" dirty="0"/>
              <a:t>Dara-Isa ilavesi: 7.5 yıl</a:t>
            </a:r>
          </a:p>
          <a:p>
            <a:r>
              <a:rPr lang="tr-TR" dirty="0"/>
              <a:t>Düşük risk: 1-1.5 yıl yukarı</a:t>
            </a:r>
          </a:p>
          <a:p>
            <a:r>
              <a:rPr lang="tr-TR" dirty="0"/>
              <a:t>Yüksek risk: 1-1.5 yıl aşağı</a:t>
            </a:r>
          </a:p>
        </p:txBody>
      </p:sp>
    </p:spTree>
    <p:extLst>
      <p:ext uri="{BB962C8B-B14F-4D97-AF65-F5344CB8AC3E}">
        <p14:creationId xmlns:p14="http://schemas.microsoft.com/office/powerpoint/2010/main" val="2373789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42460C2-0F0E-41DE-957D-C5FE98D8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5254558-31A1-46A6-AFBF-7FBE66EDA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1606499"/>
            <a:ext cx="680085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8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4670110-7AFD-4E92-84BD-B01D6D416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9E6268-939A-4F5F-85AD-3B723769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CB42F23-FF70-4534-93AD-9F7BD2A38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221"/>
            <a:ext cx="12031579" cy="628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09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3301</Words>
  <Application>Microsoft Macintosh PowerPoint</Application>
  <PresentationFormat>Geniş ekran</PresentationFormat>
  <Paragraphs>357</Paragraphs>
  <Slides>29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44" baseType="lpstr">
      <vt:lpstr>-webkit-standard</vt:lpstr>
      <vt:lpstr>acumin-pro</vt:lpstr>
      <vt:lpstr>Aptos</vt:lpstr>
      <vt:lpstr>Aptos Display</vt:lpstr>
      <vt:lpstr>Arial</vt:lpstr>
      <vt:lpstr>Arial</vt:lpstr>
      <vt:lpstr>Arial Black</vt:lpstr>
      <vt:lpstr>Helvetica</vt:lpstr>
      <vt:lpstr>Nexus Sans</vt:lpstr>
      <vt:lpstr>Source Sans Pro</vt:lpstr>
      <vt:lpstr>Symbol</vt:lpstr>
      <vt:lpstr>Times New Roman</vt:lpstr>
      <vt:lpstr>Webdings</vt:lpstr>
      <vt:lpstr>Wingdings</vt:lpstr>
      <vt:lpstr>Office Teması</vt:lpstr>
      <vt:lpstr>YENİ TANI OTOLOG KÖK HÜCRE NAKLİNE UYGUN MULTİPLE MYELOMDA TEDAVİ YÖNTEMLERİ </vt:lpstr>
      <vt:lpstr>Multiple Myeloma</vt:lpstr>
      <vt:lpstr>PowerPoint Sunusu</vt:lpstr>
      <vt:lpstr>PowerPoint Sunusu</vt:lpstr>
      <vt:lpstr>PowerPoint Sunusu</vt:lpstr>
      <vt:lpstr>MM’da son 2 dekatta tedavideki gelişmeler sağkalıma yansımıştır</vt:lpstr>
      <vt:lpstr>PowerPoint Sunusu</vt:lpstr>
      <vt:lpstr>PowerPoint Sunusu</vt:lpstr>
      <vt:lpstr>PowerPoint Sunusu</vt:lpstr>
      <vt:lpstr> Vaka</vt:lpstr>
      <vt:lpstr>PowerPoint Sunusu</vt:lpstr>
      <vt:lpstr>NAKİL UYGUNLUĞUNUN DEĞERLENDİRİLMESİ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SABRINIZ VE DİKKATİNİZ İÇİN TESEKKÜRLER…………….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abdullah karakuş</dc:creator>
  <cp:lastModifiedBy>abdullah karakuş</cp:lastModifiedBy>
  <cp:revision>7</cp:revision>
  <dcterms:created xsi:type="dcterms:W3CDTF">2025-06-26T19:41:00Z</dcterms:created>
  <dcterms:modified xsi:type="dcterms:W3CDTF">2025-06-27T23:37:42Z</dcterms:modified>
</cp:coreProperties>
</file>